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8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8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36" r:id="rId3"/>
    <p:sldId id="322" r:id="rId4"/>
    <p:sldId id="324" r:id="rId5"/>
    <p:sldId id="315" r:id="rId6"/>
    <p:sldId id="318" r:id="rId7"/>
    <p:sldId id="320" r:id="rId8"/>
    <p:sldId id="321" r:id="rId9"/>
    <p:sldId id="326" r:id="rId10"/>
    <p:sldId id="327" r:id="rId11"/>
    <p:sldId id="328" r:id="rId12"/>
    <p:sldId id="329" r:id="rId13"/>
    <p:sldId id="335" r:id="rId14"/>
    <p:sldId id="330" r:id="rId15"/>
    <p:sldId id="331" r:id="rId16"/>
    <p:sldId id="332" r:id="rId17"/>
    <p:sldId id="333" r:id="rId18"/>
    <p:sldId id="337" r:id="rId19"/>
    <p:sldId id="334" r:id="rId20"/>
    <p:sldId id="338" r:id="rId21"/>
    <p:sldId id="339" r:id="rId22"/>
    <p:sldId id="340" r:id="rId23"/>
    <p:sldId id="341" r:id="rId24"/>
    <p:sldId id="342" r:id="rId25"/>
    <p:sldId id="344" r:id="rId26"/>
    <p:sldId id="343" r:id="rId27"/>
    <p:sldId id="345" r:id="rId28"/>
    <p:sldId id="372" r:id="rId29"/>
    <p:sldId id="373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8" r:id="rId42"/>
    <p:sldId id="376" r:id="rId43"/>
    <p:sldId id="374" r:id="rId44"/>
    <p:sldId id="357" r:id="rId45"/>
    <p:sldId id="359" r:id="rId46"/>
    <p:sldId id="361" r:id="rId47"/>
    <p:sldId id="360" r:id="rId48"/>
    <p:sldId id="362" r:id="rId49"/>
    <p:sldId id="364" r:id="rId50"/>
    <p:sldId id="363" r:id="rId51"/>
    <p:sldId id="365" r:id="rId52"/>
    <p:sldId id="366" r:id="rId53"/>
    <p:sldId id="367" r:id="rId54"/>
    <p:sldId id="369" r:id="rId55"/>
    <p:sldId id="368" r:id="rId56"/>
    <p:sldId id="370" r:id="rId57"/>
    <p:sldId id="375" r:id="rId58"/>
    <p:sldId id="377" r:id="rId59"/>
    <p:sldId id="378" r:id="rId60"/>
    <p:sldId id="379" r:id="rId61"/>
    <p:sldId id="380" r:id="rId62"/>
    <p:sldId id="381" r:id="rId63"/>
    <p:sldId id="382" r:id="rId64"/>
    <p:sldId id="383" r:id="rId65"/>
    <p:sldId id="384" r:id="rId66"/>
    <p:sldId id="387" r:id="rId67"/>
    <p:sldId id="385" r:id="rId68"/>
    <p:sldId id="386" r:id="rId69"/>
    <p:sldId id="388" r:id="rId70"/>
    <p:sldId id="389" r:id="rId71"/>
    <p:sldId id="390" r:id="rId72"/>
    <p:sldId id="391" r:id="rId73"/>
    <p:sldId id="392" r:id="rId74"/>
    <p:sldId id="393" r:id="rId75"/>
    <p:sldId id="394" r:id="rId76"/>
    <p:sldId id="395" r:id="rId77"/>
    <p:sldId id="396" r:id="rId7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2"/>
    <p:restoredTop sz="77986"/>
  </p:normalViewPr>
  <p:slideViewPr>
    <p:cSldViewPr snapToGrid="0" snapToObjects="1">
      <p:cViewPr>
        <p:scale>
          <a:sx n="70" d="100"/>
          <a:sy n="70" d="100"/>
        </p:scale>
        <p:origin x="14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commentAuthors" Target="commentAuthors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23T14:50:36.74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56126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13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在此处，先不深入讨论矩阵的行，列操作，先让大家了解矩阵是如何由线性方程组产生地，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89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707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617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716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P(AB)=P(A)P(B)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A,B</a:t>
            </a:r>
            <a:r>
              <a:rPr kumimoji="1" lang="zh-CN" altLang="en-US" dirty="0" smtClean="0"/>
              <a:t>独立互为充要条件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991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第四点，反过来不一定成立，由</a:t>
            </a:r>
            <a:r>
              <a:rPr kumimoji="1" lang="en-US" altLang="zh-CN" dirty="0" smtClean="0"/>
              <a:t>E(XY)=E(X)E(Y)</a:t>
            </a:r>
            <a:r>
              <a:rPr kumimoji="1" lang="zh-CN" altLang="en-US" dirty="0" smtClean="0"/>
              <a:t>只能推导出</a:t>
            </a:r>
            <a:r>
              <a:rPr kumimoji="1" lang="en-US" altLang="zh-CN" dirty="0" smtClean="0"/>
              <a:t>X,Y</a:t>
            </a:r>
            <a:r>
              <a:rPr kumimoji="1" lang="zh-CN" altLang="en-US" dirty="0" smtClean="0"/>
              <a:t>不相关（线性）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另外，当</a:t>
            </a:r>
            <a:r>
              <a:rPr kumimoji="1" lang="en-US" altLang="zh-CN" dirty="0" smtClean="0"/>
              <a:t>X,Y</a:t>
            </a:r>
            <a:r>
              <a:rPr kumimoji="1" lang="zh-CN" altLang="en-US" dirty="0" smtClean="0"/>
              <a:t>不独立时，需按期望的定义计算</a:t>
            </a:r>
            <a:r>
              <a:rPr kumimoji="1" lang="en-US" altLang="zh-CN" dirty="0" smtClean="0"/>
              <a:t>E(XY)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45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18</a:t>
            </a:r>
            <a:r>
              <a:rPr kumimoji="1" lang="zh-CN" altLang="en-US" dirty="0" smtClean="0"/>
              <a:t>世纪的东普鲁士的哥尼斯堡城，有七座桥把两个小岛和河岸连接在一起，一位徒步旅游者可否不重不漏地走完这七座桥最后再回到出发点？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等价于一笔画问题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54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gif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4.jpg"/><Relationship Id="rId5" Type="http://schemas.openxmlformats.org/officeDocument/2006/relationships/image" Target="../media/image55.png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eg"/><Relationship Id="rId7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0.png"/><Relationship Id="rId3" Type="http://schemas.openxmlformats.org/officeDocument/2006/relationships/image" Target="../media/image6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1348630" y="1120228"/>
            <a:ext cx="2670048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 smtClean="0"/>
              <a:t>人工智能数学基础</a:t>
            </a:r>
            <a:r>
              <a:rPr lang="en-US" altLang="zh-CN" sz="4100" b="1" dirty="0"/>
              <a:t/>
            </a:r>
            <a:br>
              <a:rPr lang="en-US" altLang="zh-CN" sz="4100" b="1" dirty="0"/>
            </a:b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414426" y="473974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sz="2000" dirty="0" smtClean="0"/>
              <a:t>项翔</a:t>
            </a:r>
            <a:endParaRPr lang="en-US" altLang="zh-CN" sz="2000" dirty="0"/>
          </a:p>
          <a:p>
            <a:pPr algn="l">
              <a:defRPr sz="1600"/>
            </a:pPr>
            <a:r>
              <a:rPr lang="zh-CN" altLang="en-US" sz="2000" dirty="0" smtClean="0"/>
              <a:t>开课</a:t>
            </a:r>
            <a:r>
              <a:rPr lang="zh-CN" altLang="en-US" sz="2000" dirty="0"/>
              <a:t>吧人工智能</a:t>
            </a:r>
            <a:r>
              <a:rPr lang="zh-CN" altLang="en-US" sz="2000" dirty="0" smtClean="0"/>
              <a:t>学院</a:t>
            </a:r>
            <a:endParaRPr sz="2000" dirty="0"/>
          </a:p>
          <a:p>
            <a:pPr algn="l">
              <a:defRPr sz="1800"/>
            </a:pPr>
            <a:r>
              <a:rPr dirty="0" smtClean="0"/>
              <a:t>2019.</a:t>
            </a:r>
            <a:r>
              <a:rPr lang="en-US" altLang="zh-CN" dirty="0" smtClean="0"/>
              <a:t>12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9" y="5992"/>
            <a:ext cx="7261443" cy="685200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如何去做运算？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84020" y="1689736"/>
            <a:ext cx="3185160" cy="5032375"/>
          </a:xfrm>
        </p:spPr>
        <p:txBody>
          <a:bodyPr/>
          <a:lstStyle/>
          <a:p>
            <a:r>
              <a:rPr kumimoji="1" lang="zh-CN" altLang="en-US" dirty="0" smtClean="0"/>
              <a:t>二进制加减法则：</a:t>
            </a:r>
            <a:endParaRPr kumimoji="1" lang="en-US" altLang="zh-CN" dirty="0"/>
          </a:p>
          <a:p>
            <a:pPr lvl="1">
              <a:buFontTx/>
              <a:buChar char="-"/>
            </a:pP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</a:p>
          <a:p>
            <a:pPr lvl="1">
              <a:buFontTx/>
              <a:buChar char="-"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</a:p>
          <a:p>
            <a:pPr lvl="1">
              <a:buFontTx/>
              <a:buChar char="-"/>
            </a:pP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</a:p>
          <a:p>
            <a:pPr lvl="1">
              <a:buFontTx/>
              <a:buChar char="-"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</a:t>
            </a:r>
          </a:p>
          <a:p>
            <a:pPr lvl="1">
              <a:buFontTx/>
              <a:buChar char="-"/>
            </a:pP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</a:p>
          <a:p>
            <a:pPr lvl="1">
              <a:buFontTx/>
              <a:buChar char="-"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</a:p>
          <a:p>
            <a:pPr lvl="1">
              <a:buFontTx/>
              <a:buChar char="-"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</a:p>
          <a:p>
            <a:pPr lvl="1">
              <a:buFontTx/>
              <a:buChar char="-"/>
            </a:pP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</a:p>
          <a:p>
            <a:pPr lvl="1">
              <a:buFontTx/>
              <a:buChar char="-"/>
            </a:pPr>
            <a:endParaRPr kumimoji="1" lang="en-US" altLang="zh-CN" dirty="0" smtClean="0"/>
          </a:p>
          <a:p>
            <a:pPr lvl="1">
              <a:buFontTx/>
              <a:buChar char="-"/>
            </a:pPr>
            <a:endParaRPr kumimoji="1" lang="en-US" altLang="zh-CN" dirty="0" smtClean="0"/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6518910" y="1689736"/>
            <a:ext cx="318516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kumimoji="1" lang="zh-CN" altLang="en-US" dirty="0" smtClean="0"/>
              <a:t>二进制乘除法则：</a:t>
            </a:r>
            <a:endParaRPr kumimoji="1" lang="en-US" altLang="zh-CN" dirty="0" smtClean="0"/>
          </a:p>
          <a:p>
            <a:pPr lvl="1">
              <a:buFontTx/>
              <a:buChar char="-"/>
            </a:pP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</a:p>
          <a:p>
            <a:pPr lvl="1">
              <a:buFontTx/>
              <a:buChar char="-"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0</a:t>
            </a:r>
            <a:endParaRPr kumimoji="1" lang="en-US" altLang="zh-CN" dirty="0" smtClean="0"/>
          </a:p>
          <a:p>
            <a:pPr lvl="1">
              <a:buFontTx/>
              <a:buChar char="-"/>
            </a:pP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0</a:t>
            </a:r>
            <a:endParaRPr kumimoji="1" lang="en-US" altLang="zh-CN" dirty="0" smtClean="0"/>
          </a:p>
          <a:p>
            <a:pPr lvl="1">
              <a:buFontTx/>
              <a:buChar char="-"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</a:p>
          <a:p>
            <a:pPr lvl="1">
              <a:buFontTx/>
              <a:buChar char="-"/>
            </a:pP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</a:t>
            </a:r>
          </a:p>
          <a:p>
            <a:pPr lvl="1">
              <a:buFontTx/>
              <a:buChar char="-"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</a:p>
          <a:p>
            <a:pPr lvl="1">
              <a:buFontTx/>
              <a:buChar char="-"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41453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二进制与十进制的转换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3703927"/>
            <a:ext cx="7268210" cy="1987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0" r="25800" b="8980"/>
          <a:stretch/>
        </p:blipFill>
        <p:spPr>
          <a:xfrm>
            <a:off x="7390130" y="2365197"/>
            <a:ext cx="4711700" cy="362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6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计算机如何处理二进制数据？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逻辑电路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04" y="1825625"/>
            <a:ext cx="6237732" cy="44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4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计算机并非无所不能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比如</a:t>
            </a:r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34" y="1756004"/>
            <a:ext cx="4311494" cy="13948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4" r="28764"/>
          <a:stretch/>
        </p:blipFill>
        <p:spPr>
          <a:xfrm>
            <a:off x="8066314" y="656265"/>
            <a:ext cx="3918858" cy="61150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70" y="3331026"/>
            <a:ext cx="5848351" cy="32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计算机为何会产生理论上的误差？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SzTx/>
            </a:pPr>
            <a:r>
              <a:rPr kumimoji="1" lang="zh-CN" altLang="en-US" dirty="0" smtClean="0"/>
              <a:t>十进制小数的二进制表示</a:t>
            </a:r>
            <a:endParaRPr kumimoji="1"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kumimoji="1" lang="zh-CN" altLang="en-US" dirty="0" smtClean="0"/>
              <a:t>（乘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取整法）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5" b="21977"/>
          <a:stretch/>
        </p:blipFill>
        <p:spPr>
          <a:xfrm>
            <a:off x="5600700" y="2212848"/>
            <a:ext cx="5053690" cy="37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35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计算机为何会产生理论上的误差？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二进制可以准确表示</a:t>
            </a:r>
            <a:r>
              <a:rPr kumimoji="1" lang="en-US" altLang="zh-CN" dirty="0" smtClean="0"/>
              <a:t>0.1</a:t>
            </a:r>
            <a:r>
              <a:rPr kumimoji="1" lang="zh-CN" altLang="en-US" dirty="0" smtClean="0"/>
              <a:t>吗？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0.00011001100110011001100</a:t>
            </a:r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799" y="1690688"/>
            <a:ext cx="3817123" cy="44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20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计算机为何会产生理论上的误差？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计算机可以精确表示</a:t>
            </a:r>
            <a:r>
              <a:rPr kumimoji="1" lang="en-US" altLang="zh-CN" dirty="0" smtClean="0"/>
              <a:t>0.1</a:t>
            </a:r>
            <a:r>
              <a:rPr kumimoji="1" lang="zh-CN" altLang="en-US" dirty="0" smtClean="0"/>
              <a:t>吗？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32" y="2589276"/>
            <a:ext cx="2590800" cy="83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20" y="2589276"/>
            <a:ext cx="4686300" cy="787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30748"/>
            <a:ext cx="11353800" cy="20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79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如何看待这个误差？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673146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 smtClean="0"/>
                  <a:t>解决办法：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en-US" altLang="zh-CN" dirty="0" smtClean="0"/>
                  <a:t>-</a:t>
                </a:r>
                <a:r>
                  <a:rPr kumimoji="1" lang="zh-CN" altLang="en-US" dirty="0" smtClean="0"/>
                  <a:t> 将小数扩大成整数后运算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en-US" altLang="zh-CN" dirty="0" smtClean="0"/>
                  <a:t>-</a:t>
                </a:r>
                <a:r>
                  <a:rPr kumimoji="1" lang="zh-CN" altLang="en-US" dirty="0" smtClean="0"/>
                  <a:t> 提高计算机可表达数的精度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r>
                  <a:rPr kumimoji="1" lang="zh-CN" altLang="en-US" dirty="0" smtClean="0"/>
                  <a:t>二进制独有的问题吗？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kumimoji="1" lang="en-US" altLang="zh-CN" sz="3600" b="0" i="1" smtClean="0">
                          <a:latin typeface="Cambria Math" charset="0"/>
                        </a:rPr>
                        <m:t>=0.33333</m:t>
                      </m:r>
                      <m:acc>
                        <m:accPr>
                          <m:chr m:val="̇"/>
                          <m:ctrlPr>
                            <a:rPr kumimoji="1" lang="en-US" altLang="zh-CN" sz="36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kumimoji="1" lang="en-US" altLang="zh-CN" sz="3600" b="0" dirty="0" smtClean="0"/>
              </a:p>
              <a:p>
                <a:pPr marL="0" indent="0">
                  <a:buNone/>
                </a:pPr>
                <a:endParaRPr kumimoji="1" lang="en-US" altLang="zh-CN" sz="36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charset="0"/>
                        </a:rPr>
                        <m:t>1</m:t>
                      </m:r>
                      <m:r>
                        <a:rPr kumimoji="1" lang="zh-CN" altLang="en-US" sz="3600" b="0" i="1" smtClean="0">
                          <a:latin typeface="Cambria Math" charset="0"/>
                        </a:rPr>
                        <m:t>？</m:t>
                      </m:r>
                      <m:r>
                        <a:rPr kumimoji="1" lang="en-US" altLang="zh-CN" sz="3600" b="0" i="1" smtClean="0">
                          <a:latin typeface="Cambria Math" charset="0"/>
                        </a:rPr>
                        <m:t>=0.99999</m:t>
                      </m:r>
                      <m:acc>
                        <m:accPr>
                          <m:chr m:val="̇"/>
                          <m:ctrlPr>
                            <a:rPr kumimoji="1" lang="en-US" altLang="zh-CN" sz="36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3600" b="0" i="1" smtClean="0">
                              <a:latin typeface="Cambria Math" charset="0"/>
                            </a:rPr>
                            <m:t>9</m:t>
                          </m:r>
                        </m:e>
                      </m:acc>
                    </m:oMath>
                  </m:oMathPara>
                </a14:m>
                <a:endParaRPr kumimoji="1" lang="en-US" altLang="zh-CN" sz="3600" dirty="0" smtClean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673146"/>
              </a:xfrm>
              <a:blipFill rotWithShape="0">
                <a:blip r:embed="rId2"/>
                <a:stretch>
                  <a:fillRect l="-1507" t="-2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416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人工智能如何运转？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43913"/>
            <a:ext cx="3624072" cy="4351338"/>
          </a:xfrm>
        </p:spPr>
        <p:txBody>
          <a:bodyPr/>
          <a:lstStyle/>
          <a:p>
            <a:r>
              <a:rPr kumimoji="1" lang="zh-CN" altLang="en-US" dirty="0" smtClean="0"/>
              <a:t>利用计算机强大的算力，按照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模型的规则，实现特定的逻辑推断任务</a:t>
            </a:r>
            <a:endParaRPr kumimoji="1" lang="en-US" altLang="zh-CN" dirty="0" smtClean="0"/>
          </a:p>
          <a:p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模型的建立和训练高度依存于相应的数学体系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51" y="1910144"/>
            <a:ext cx="725720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701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人工智能需要什么数学知识？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微积分</a:t>
            </a:r>
            <a:endParaRPr kumimoji="1" lang="en-US" altLang="zh-CN" dirty="0" smtClean="0"/>
          </a:p>
          <a:p>
            <a:r>
              <a:rPr kumimoji="1" lang="zh-CN" altLang="en-US" dirty="0" smtClean="0"/>
              <a:t>线性代数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en-US" altLang="zh-CN" dirty="0" smtClean="0"/>
          </a:p>
          <a:p>
            <a:r>
              <a:rPr kumimoji="1" lang="zh-CN" altLang="en-US" dirty="0" smtClean="0"/>
              <a:t>图论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153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第一节 导论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为什么需要数学？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人类如何表示数字？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计算机如何对数字进行处理？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计算机并非无所不能</a:t>
            </a:r>
            <a:endParaRPr kumimoji="1" lang="en-US" altLang="zh-CN" dirty="0" smtClean="0"/>
          </a:p>
          <a:p>
            <a:r>
              <a:rPr kumimoji="1" lang="zh-CN" altLang="en-US" dirty="0" smtClean="0"/>
              <a:t>微积分基础（导数）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线性代数基础（矩阵）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统计基础（随机变量）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图论（图的概念）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554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函数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265480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+1</m:t>
                    </m:r>
                  </m:oMath>
                </a14:m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𝑦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𝑦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i="0" smtClean="0">
                            <a:latin typeface="Cambria Math" charset="0"/>
                          </a:rPr>
                          <m:t>sin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𝑦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sup>
                    </m:sSup>
                  </m:oMath>
                </a14:m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𝑦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mr-IN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mr-IN" altLang="zh-CN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𝑧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r>
                  <a:rPr kumimoji="1" lang="mr-IN" altLang="zh-CN" dirty="0" smtClean="0"/>
                  <a:t>……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2654808" cy="4351338"/>
              </a:xfrm>
              <a:blipFill rotWithShape="0">
                <a:blip r:embed="rId2"/>
                <a:stretch>
                  <a:fillRect l="-5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58" y="236537"/>
            <a:ext cx="3649493" cy="3178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148" y="511176"/>
            <a:ext cx="2540000" cy="2616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3" t="7015" r="17391" b="6392"/>
          <a:stretch/>
        </p:blipFill>
        <p:spPr>
          <a:xfrm>
            <a:off x="3756250" y="3639344"/>
            <a:ext cx="4287604" cy="31500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63" y="3408362"/>
            <a:ext cx="3810000" cy="34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81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函数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5205640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更抽象一点</a:t>
                </a:r>
                <a:r>
                  <a:rPr kumimoji="1" lang="mr-IN" altLang="zh-CN" dirty="0" smtClean="0"/>
                  <a:t>……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,…</m:t>
                      </m:r>
                      <m:d>
                        <m:dPr>
                          <m:begChr m:val="（"/>
                          <m:endChr m:val="）"/>
                          <m:ctrlPr>
                            <a:rPr kumimoji="1" lang="zh-CN" alt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i="1" smtClean="0">
                              <a:latin typeface="Cambria Math" charset="0"/>
                            </a:rPr>
                            <m:t>自变量</m:t>
                          </m:r>
                        </m:e>
                      </m:d>
                      <m:r>
                        <a:rPr kumimoji="1" lang="zh-CN" altLang="en-US" b="0" i="1" smtClean="0">
                          <a:latin typeface="Cambria Math" charset="0"/>
                        </a:rPr>
                        <m:t>   </m:t>
                      </m:r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（"/>
                          <m:endChr m:val="）"/>
                          <m:ctrlPr>
                            <a:rPr kumimoji="1" lang="zh-CN" alt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函数</m:t>
                          </m:r>
                        </m:e>
                      </m:d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⟹  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（</m:t>
                      </m:r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因变量</m:t>
                      </m:r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）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5205640"/>
                <a:ext cx="10515600" cy="4351338"/>
              </a:xfrm>
              <a:blipFill rotWithShape="0">
                <a:blip r:embed="rId2"/>
                <a:stretch>
                  <a:fillRect l="-1623" t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504609"/>
            <a:ext cx="10795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72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导数（一元函数）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1" y="1825625"/>
                <a:ext cx="5464628" cy="4351338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运动问题（</a:t>
                </a:r>
                <a:r>
                  <a:rPr kumimoji="1" lang="en-US" altLang="zh-CN" dirty="0" smtClean="0"/>
                  <a:t>y:</a:t>
                </a:r>
                <a:r>
                  <a:rPr kumimoji="1" lang="zh-CN" altLang="en-US" dirty="0" smtClean="0"/>
                  <a:t> 位移，</a:t>
                </a:r>
                <a:r>
                  <a:rPr kumimoji="1" lang="en-US" altLang="zh-CN" dirty="0" smtClean="0"/>
                  <a:t>x:</a:t>
                </a:r>
                <a:r>
                  <a:rPr kumimoji="1" lang="zh-CN" altLang="en-US" dirty="0" smtClean="0"/>
                  <a:t> 时间）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平均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</a:rPr>
                      <m:t>速度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：</m:t>
                    </m:r>
                    <m:acc>
                      <m:accPr>
                        <m:chr m:val="̅"/>
                        <m:ctrlPr>
                          <a:rPr kumimoji="1" lang="zh-CN" alt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𝑣</m:t>
                        </m:r>
                      </m:e>
                    </m:acc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mr-IN" altLang="zh-CN" i="0" smtClean="0">
                            <a:latin typeface="Cambria Math" charset="0"/>
                          </a:rPr>
                          <m:t>Δ</m:t>
                        </m:r>
                        <m:r>
                          <a:rPr kumimoji="1" lang="mr-IN" altLang="zh-CN" i="1" smtClean="0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mr-IN" altLang="zh-CN" i="0" smtClean="0">
                            <a:latin typeface="Cambria Math" charset="0"/>
                          </a:rPr>
                          <m:t>Δ</m:t>
                        </m:r>
                        <m:r>
                          <a:rPr kumimoji="1" lang="mr-IN" altLang="zh-CN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瞬时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</a:rPr>
                      <m:t>速度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：</m:t>
                    </m:r>
                    <m:func>
                      <m:funcPr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mr-IN" altLang="zh-CN" b="0" i="0" smtClean="0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kumimoji="1" lang="el-GR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kumimoji="1" lang="is-I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1" lang="mr-IN" altLang="zh-CN" b="0" i="0" smtClean="0">
                                <a:latin typeface="Cambria Math" charset="0"/>
                              </a:rPr>
                              <m:t>Δ</m:t>
                            </m:r>
                            <m:r>
                              <a:rPr kumimoji="1" lang="mr-IN" altLang="zh-CN" b="0" i="1" smtClean="0">
                                <a:latin typeface="Cambria Math" charset="0"/>
                              </a:rPr>
                              <m:t>𝑦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kumimoji="1" lang="mr-IN" altLang="zh-CN" b="0" i="0" smtClean="0">
                                <a:latin typeface="Cambria Math" charset="0"/>
                              </a:rPr>
                              <m:t>Δ</m:t>
                            </m:r>
                            <m:r>
                              <a:rPr kumimoji="1" lang="mr-IN" altLang="zh-CN" b="0" i="1" smtClean="0"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i="0" smtClean="0">
                            <a:latin typeface="Cambria Math" charset="0"/>
                          </a:rPr>
                          <m:t>tan</m:t>
                        </m:r>
                      </m:fName>
                      <m:e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func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1" y="1825625"/>
                <a:ext cx="5464628" cy="4351338"/>
              </a:xfrm>
              <a:blipFill rotWithShape="0">
                <a:blip r:embed="rId2"/>
                <a:stretch>
                  <a:fillRect l="-3125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10" y="979717"/>
            <a:ext cx="6703091" cy="46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15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导数与微分（一元函数）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993865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 smtClean="0"/>
                  <a:t>导数定义：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zh-CN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>
                                  <a:latin typeface="Cambria Math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kumimoji="1" lang="is-I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)−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mr-IN" altLang="zh-CN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)−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𝑦</m:t>
                    </m:r>
                    <m:r>
                      <a:rPr kumimoji="1" lang="zh-CN" altLang="en-US" i="1">
                        <a:latin typeface="Cambria Math" charset="0"/>
                      </a:rPr>
                      <m:t>被称作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zh-CN" altLang="en-US" i="1">
                        <a:latin typeface="Cambria Math" charset="0"/>
                      </a:rPr>
                      <m:t>的</m:t>
                    </m:r>
                  </m:oMath>
                </a14:m>
                <a:r>
                  <a:rPr kumimoji="1" lang="zh-CN" altLang="en-US" dirty="0"/>
                  <a:t>原函数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zh-CN" altLang="en-US" i="1">
                        <a:latin typeface="Cambria Math" charset="0"/>
                      </a:rPr>
                      <m:t>被称作</m:t>
                    </m:r>
                    <m:r>
                      <a:rPr kumimoji="1" lang="en-US" altLang="zh-CN" i="1">
                        <a:latin typeface="Cambria Math" charset="0"/>
                      </a:rPr>
                      <m:t>𝑦</m:t>
                    </m:r>
                    <m:r>
                      <a:rPr kumimoji="1" lang="zh-CN" altLang="en-US" i="1">
                        <a:latin typeface="Cambria Math" charset="0"/>
                      </a:rPr>
                      <m:t>的导</m:t>
                    </m:r>
                  </m:oMath>
                </a14:m>
                <a:r>
                  <a:rPr kumimoji="1" lang="zh-CN" altLang="en-US" dirty="0"/>
                  <a:t>函数（导数</a:t>
                </a:r>
                <a:r>
                  <a:rPr kumimoji="1" lang="zh-CN" altLang="en-US" dirty="0" smtClean="0"/>
                  <a:t>）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r>
                  <a:rPr kumimoji="1" lang="zh-CN" altLang="en-US" dirty="0" smtClean="0"/>
                  <a:t>微分：当自变量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𝑥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charset="0"/>
                      </a:rPr>
                      <m:t>变化趋于</m:t>
                    </m:r>
                  </m:oMath>
                </a14:m>
                <a:r>
                  <a:rPr kumimoji="1" lang="zh-CN" altLang="en-US" b="0" dirty="0" smtClean="0">
                    <a:latin typeface="Cambria Math" charset="0"/>
                  </a:rPr>
                  <a:t>无穷小时（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𝑑𝑥</m:t>
                    </m:r>
                  </m:oMath>
                </a14:m>
                <a:r>
                  <a:rPr kumimoji="1" lang="zh-CN" altLang="en-US" b="0" dirty="0" smtClean="0">
                    <a:latin typeface="Cambria Math" charset="0"/>
                  </a:rPr>
                  <a:t>），因变量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𝑓</m:t>
                    </m:r>
                    <m:r>
                      <a:rPr kumimoji="1"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𝑥</m:t>
                    </m:r>
                    <m:r>
                      <a:rPr kumimoji="1"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b="0" dirty="0" smtClean="0">
                    <a:latin typeface="Cambria Math" charset="0"/>
                  </a:rPr>
                  <a:t>的</a:t>
                </a:r>
                <a:r>
                  <a:rPr kumimoji="1" lang="en-US" altLang="zh-CN" b="0" dirty="0" smtClean="0">
                    <a:latin typeface="Cambria Math" charset="0"/>
                  </a:rPr>
                  <a:t>	</a:t>
                </a:r>
                <a:r>
                  <a:rPr kumimoji="1" lang="zh-CN" altLang="en-US" b="0" dirty="0" smtClean="0">
                    <a:latin typeface="Cambria Math" charset="0"/>
                  </a:rPr>
                  <a:t>     变化情况（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𝑑𝑓</m:t>
                    </m:r>
                    <m:r>
                      <a:rPr kumimoji="1"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𝑥</m:t>
                    </m:r>
                    <m:r>
                      <a:rPr kumimoji="1"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b="0" dirty="0" smtClean="0">
                    <a:latin typeface="Cambria Math" charset="0"/>
                  </a:rPr>
                  <a:t>）</a:t>
                </a:r>
                <a:endParaRPr kumimoji="1" lang="en-US" altLang="zh-CN" b="0" dirty="0" smtClean="0">
                  <a:latin typeface="Cambria Math" charset="0"/>
                </a:endParaRPr>
              </a:p>
              <a:p>
                <a:endParaRPr kumimoji="1" lang="en-US" altLang="zh-CN" b="0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𝑑𝑓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𝑑𝑥</m:t>
                      </m:r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9938657" cy="4351338"/>
              </a:xfrm>
              <a:blipFill rotWithShape="0">
                <a:blip r:embed="rId2"/>
                <a:stretch>
                  <a:fillRect l="-1595" t="-3922" b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158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导数（一元函数）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常用函数的导数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如何得到？</a:t>
            </a:r>
            <a:endParaRPr kumimoji="1" lang="en-US" altLang="zh-CN" dirty="0" smtClean="0"/>
          </a:p>
          <a:p>
            <a:pPr lvl="1">
              <a:buFontTx/>
              <a:buChar char="-"/>
            </a:pPr>
            <a:r>
              <a:rPr kumimoji="1" lang="zh-CN" altLang="en-US" dirty="0" smtClean="0"/>
              <a:t>定义</a:t>
            </a:r>
            <a:endParaRPr kumimoji="1" lang="en-US" altLang="zh-CN" dirty="0"/>
          </a:p>
          <a:p>
            <a:pPr lvl="1">
              <a:buFontTx/>
              <a:buChar char="-"/>
            </a:pPr>
            <a:r>
              <a:rPr kumimoji="1" lang="zh-CN" altLang="en-US" dirty="0" smtClean="0"/>
              <a:t>导数运算法则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9"/>
          <a:stretch/>
        </p:blipFill>
        <p:spPr>
          <a:xfrm>
            <a:off x="4037828" y="2069420"/>
            <a:ext cx="7951862" cy="41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82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导数（一元函数）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例：求证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func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证明：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 smtClean="0"/>
                  <a:t>令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)=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sin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func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∴</m:t>
                    </m:r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mr-IN" altLang="zh-CN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kumimoji="1" lang="is-I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1"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num>
                          <m:den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mr-IN" altLang="zh-CN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kumimoji="1"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kumimoji="1" lang="en-US" altLang="zh-CN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zh-CN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kumimoji="1" lang="mr-IN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1" lang="mr-IN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1" lang="mr-IN" altLang="zh-CN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  <m:r>
                                  <a:rPr kumimoji="1" lang="is-I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→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kumimoji="1" lang="mr-IN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kumimoji="1" lang="en-US" altLang="zh-CN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h</m:t>
                                    </m:r>
                                  </m:e>
                                </m:func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h</m:t>
                                    </m:r>
                                  </m:e>
                                </m:func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mr-IN" altLang="zh-CN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  <m:r>
                              <a:rPr kumimoji="1"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f>
                          <m:fPr>
                            <m:ctrlPr>
                              <a:rPr kumimoji="1" lang="mr-IN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func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func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</m:e>
                            </m:func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  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(∵</m:t>
                    </m:r>
                    <m:limLow>
                      <m:limLowPr>
                        <m:ctrlPr>
                          <a:rPr kumimoji="1"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kumimoji="1" lang="mr-IN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lim</m:t>
                        </m:r>
                      </m:e>
                      <m:lim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kumimoji="1" lang="is-I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lim>
                    </m:limLow>
                    <m:func>
                      <m:func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cos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</m:func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</m:t>
                    </m:r>
                    <m:limLow>
                      <m:limLowPr>
                        <m:ctrlPr>
                          <a:rPr kumimoji="1"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kumimoji="1" lang="mr-IN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lim</m:t>
                        </m:r>
                      </m:e>
                      <m:lim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kumimoji="1" lang="is-I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lim>
                    </m:limLow>
                    <m:f>
                      <m:fPr>
                        <m:ctrlPr>
                          <a:rPr kumimoji="1" lang="mr-IN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1" lang="en-US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sin</m:t>
                            </m:r>
                          </m:fName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func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</m:t>
                    </m:r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685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导数（一元函数）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导数的运算法则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7"/>
          <a:stretch/>
        </p:blipFill>
        <p:spPr>
          <a:xfrm>
            <a:off x="234042" y="2612572"/>
            <a:ext cx="9143999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0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导数（一元函数）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77111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例：求证：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𝑢𝑣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𝑢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𝑢</m:t>
                    </m:r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证明：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	</a:t>
                </a:r>
                <a:r>
                  <a:rPr kumimoji="1"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𝑢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,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𝑣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𝑔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	</a:t>
                </a:r>
                <a:r>
                  <a:rPr kumimoji="1" lang="zh-CN" altLang="en-US" dirty="0" smtClean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𝑢𝑣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i="1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1" lang="zh-CN" altLang="en-US" dirty="0"/>
                          <m:t> 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mr-IN" altLang="zh-CN" b="0" i="0" smtClean="0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kumimoji="1" lang="is-I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CN" b="0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mr-IN" altLang="zh-CN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i="1">
                                <a:latin typeface="Cambria Math" charset="0"/>
                              </a:rPr>
                              <m:t>h</m:t>
                            </m:r>
                            <m:r>
                              <a:rPr kumimoji="1"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)−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charset="0"/>
                              </a:rPr>
                              <m:t>𝑔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mr-IN" altLang="zh-CN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i="1">
                                <a:latin typeface="Cambria Math" charset="0"/>
                              </a:rPr>
                              <m:t>h</m:t>
                            </m:r>
                            <m:r>
                              <a:rPr kumimoji="1"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𝑔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)(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𝑓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)−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uncPr>
                      <m:fName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limLow>
                          <m:limLow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mr-IN" altLang="zh-CN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i="1">
                                <a:latin typeface="Cambria Math" charset="0"/>
                              </a:rPr>
                              <m:t>h</m:t>
                            </m:r>
                            <m:r>
                              <a:rPr kumimoji="1"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)∙</m:t>
                        </m:r>
                        <m:f>
                          <m:f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𝑔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)∙</m:t>
                        </m:r>
                        <m:f>
                          <m:fPr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𝑓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h</m:t>
                            </m:r>
                          </m:den>
                        </m:f>
                        <m:r>
                          <a:rPr kumimoji="1" lang="en-US" altLang="zh-CN" b="0" i="1" smtClean="0">
                            <a:latin typeface="Cambria Math" charset="0"/>
                          </a:rPr>
                          <m:t>]</m:t>
                        </m:r>
                      </m:e>
                    </m:func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	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771118"/>
              </a:xfrm>
              <a:blipFill rotWithShape="0">
                <a:blip r:embed="rId3"/>
                <a:stretch>
                  <a:fillRect l="-1623" t="-3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7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偏导数（多元函数）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多元函数：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b="0" dirty="0" smtClean="0"/>
              </a:p>
              <a:p>
                <a:pPr lvl="1"/>
                <a:r>
                  <a:rPr kumimoji="1" lang="zh-CN" altLang="en-US" dirty="0" smtClean="0"/>
                  <a:t>因变量相对于每一个自变量均有一个导数，称为偏导数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形式：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zh-CN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mr-IN" altLang="zh-CN" i="1" smtClean="0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kumimoji="1" lang="mr-IN" altLang="zh-CN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r>
                          <a:rPr kumimoji="1" lang="mr-IN" altLang="zh-CN" i="1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:r>
                  <a:rPr kumimoji="1" lang="mr-IN" altLang="zh-CN" dirty="0" smtClean="0"/>
                  <a:t>…</a:t>
                </a:r>
                <a:r>
                  <a:rPr kumimoji="1" lang="en-US" altLang="zh-CN" dirty="0" smtClean="0"/>
                  <a:t>,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r>
                          <a:rPr kumimoji="1" lang="mr-IN" altLang="zh-CN" i="1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如何求：求解某一自变量的偏导数时，将其它自变量视作常数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 smtClean="0"/>
                  <a:t>梯度：各个方向的偏导数构成的向量，</a:t>
                </a:r>
                <a:r>
                  <a:rPr kumimoji="1" lang="en-US" altLang="zh-CN" dirty="0" smtClean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r>
                          <a:rPr kumimoji="1" lang="mr-IN" altLang="zh-CN" i="1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r>
                          <a:rPr kumimoji="1" lang="mr-IN" altLang="zh-CN" i="1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mr-IN" altLang="zh-CN" dirty="0"/>
                  <a:t>…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r>
                          <a:rPr kumimoji="1" lang="mr-IN" altLang="zh-CN" i="1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kumimoji="1" lang="mr-IN" altLang="zh-CN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CN" dirty="0" smtClean="0"/>
                  <a:t>)</a:t>
                </a:r>
              </a:p>
              <a:p>
                <a:pPr lvl="1"/>
                <a:r>
                  <a:rPr kumimoji="1" lang="zh-CN" altLang="en-US" dirty="0" smtClean="0"/>
                  <a:t>梯度的表记：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 smtClean="0"/>
                  <a:t>或者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charset="0"/>
                      </a:rPr>
                      <m:t>g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𝑟𝑎𝑑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 </m:t>
                    </m:r>
                    <m:r>
                      <a:rPr kumimoji="1" lang="en-US" altLang="zh-CN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 r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417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偏导数（多元函数）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74974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例：求多元函数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𝑦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kumimoji="1" lang="zh-CN" altLang="en-US" dirty="0" smtClean="0"/>
                  <a:t>的偏导数及导数。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解：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mr-IN" altLang="zh-CN" i="1" smtClean="0">
                              <a:latin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mr-IN" altLang="zh-CN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=2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 smtClean="0"/>
              </a:p>
              <a:p>
                <a:pPr marL="0" indent="0">
                  <a:buNone/>
                </a:pPr>
                <a:endParaRPr kumimoji="1" lang="en-US" altLang="zh-CN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mr-IN" altLang="zh-CN" i="1">
                              <a:latin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mr-IN" altLang="zh-CN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749742" cy="4351338"/>
              </a:xfrm>
              <a:blipFill rotWithShape="0">
                <a:blip r:embed="rId2"/>
                <a:stretch>
                  <a:fillRect l="-1588" t="-2941" r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433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为什么需要数学？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在古代</a:t>
            </a:r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2070"/>
            <a:ext cx="4562475" cy="2476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88" y="5042357"/>
            <a:ext cx="2651760" cy="17747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6022">
            <a:off x="6662953" y="262615"/>
            <a:ext cx="3835400" cy="344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8857">
            <a:off x="5529038" y="3518258"/>
            <a:ext cx="5609935" cy="31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5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核心：矩阵</a:t>
            </a:r>
            <a:endParaRPr kumimoji="1"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why</a:t>
            </a:r>
            <a:r>
              <a:rPr lang="zh-CN" altLang="en-US" dirty="0"/>
              <a:t>矩阵？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42" y="2010227"/>
            <a:ext cx="5221842" cy="36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5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4011387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今有雉兔同笼</a:t>
            </a:r>
            <a:r>
              <a:rPr lang="en-US" altLang="zh-CN" dirty="0"/>
              <a:t>,</a:t>
            </a:r>
            <a:r>
              <a:rPr lang="zh-CN" altLang="en-US" dirty="0"/>
              <a:t>上有三十五头</a:t>
            </a:r>
            <a:r>
              <a:rPr lang="en-US" altLang="zh-CN" dirty="0"/>
              <a:t>,</a:t>
            </a:r>
            <a:r>
              <a:rPr lang="zh-CN" altLang="en-US" dirty="0"/>
              <a:t>下有九十四足</a:t>
            </a:r>
            <a:r>
              <a:rPr lang="en-US" altLang="zh-CN" dirty="0"/>
              <a:t>,</a:t>
            </a:r>
            <a:r>
              <a:rPr lang="zh-CN" altLang="en-US" dirty="0" smtClean="0"/>
              <a:t>问雉兔各几</a:t>
            </a:r>
            <a:r>
              <a:rPr lang="zh-CN" altLang="en-US" dirty="0"/>
              <a:t>何</a:t>
            </a:r>
            <a:r>
              <a:rPr lang="en-US" altLang="zh-CN" dirty="0" smtClean="0"/>
              <a:t>?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——</a:t>
            </a:r>
            <a:r>
              <a:rPr lang="zh-CN" altLang="en-US" dirty="0" smtClean="0"/>
              <a:t>孙子算经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79254"/>
            <a:ext cx="6917734" cy="46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58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4011387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今有雉兔同笼</a:t>
            </a:r>
            <a:r>
              <a:rPr lang="en-US" altLang="zh-CN" dirty="0"/>
              <a:t>,</a:t>
            </a:r>
            <a:r>
              <a:rPr lang="zh-CN" altLang="en-US" dirty="0"/>
              <a:t>上有三十五头</a:t>
            </a:r>
            <a:r>
              <a:rPr lang="en-US" altLang="zh-CN" dirty="0"/>
              <a:t>,</a:t>
            </a:r>
            <a:r>
              <a:rPr lang="zh-CN" altLang="en-US" dirty="0"/>
              <a:t>下有九十四足</a:t>
            </a:r>
            <a:r>
              <a:rPr lang="en-US" altLang="zh-CN" dirty="0"/>
              <a:t>,</a:t>
            </a:r>
            <a:r>
              <a:rPr lang="zh-CN" altLang="en-US" dirty="0" smtClean="0"/>
              <a:t>问雉兔各几</a:t>
            </a:r>
            <a:r>
              <a:rPr lang="zh-CN" altLang="en-US" dirty="0"/>
              <a:t>何</a:t>
            </a:r>
            <a:r>
              <a:rPr lang="en-US" altLang="zh-CN" dirty="0" smtClean="0"/>
              <a:t>?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——</a:t>
            </a:r>
            <a:r>
              <a:rPr lang="zh-CN" altLang="en-US" dirty="0" smtClean="0"/>
              <a:t>孙子算经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715000" y="1568834"/>
                <a:ext cx="7342414" cy="4864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400" dirty="0" smtClean="0"/>
                  <a:t>解：设笼中有小鸡</a:t>
                </a:r>
                <a:r>
                  <a:rPr lang="en-US" altLang="zh-CN" sz="2400" dirty="0" smtClean="0"/>
                  <a:t>x</a:t>
                </a:r>
                <a:r>
                  <a:rPr lang="zh-CN" altLang="en-US" sz="2400" dirty="0" smtClean="0"/>
                  <a:t>只，小兔子</a:t>
                </a:r>
                <a:r>
                  <a:rPr lang="en-US" altLang="zh-CN" sz="2400" dirty="0" smtClean="0"/>
                  <a:t>y</a:t>
                </a:r>
                <a:r>
                  <a:rPr lang="zh-CN" altLang="en-US" sz="2400" dirty="0" smtClean="0"/>
                  <a:t>只</a:t>
                </a:r>
                <a:endParaRPr lang="en-US" altLang="zh-CN" sz="2400" dirty="0" smtClean="0"/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mr-IN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sym typeface="Calibr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mr-IN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Calibri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=35      ⋯⋯(1)</m:t>
                              </m:r>
                            </m:e>
                            <m:e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Calibri"/>
                                </a:rPr>
                                <m:t>2</m:t>
                              </m:r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Calibri"/>
                                </a:rPr>
                                <m:t>𝑥</m:t>
                              </m:r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Calibri"/>
                                </a:rPr>
                                <m:t>+4</m:t>
                              </m:r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Calibri"/>
                                </a:rPr>
                                <m:t>𝑦</m:t>
                              </m:r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Calibri"/>
                                </a:rPr>
                                <m:t>=94 ⋯⋯(2)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2</m:t>
                        </m:r>
                      </m:e>
                    </m:d>
                    <m:r>
                      <a:rPr kumimoji="0" lang="en-US" altLang="zh-CN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Calibri"/>
                      </a:rPr>
                      <m:t>−</m:t>
                    </m:r>
                    <m:d>
                      <m:dPr>
                        <m:ctrlP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1</m:t>
                        </m:r>
                      </m:e>
                    </m:d>
                    <m:r>
                      <a:rPr kumimoji="0" lang="en-US" altLang="zh-CN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ea typeface="Cambria Math" charset="0"/>
                        <a:cs typeface="Cambria Math" charset="0"/>
                        <a:sym typeface="Calibri"/>
                      </a:rPr>
                      <m:t>×2</m:t>
                    </m:r>
                  </m:oMath>
                </a14:m>
                <a:r>
                  <a:rPr kumimoji="0" lang="zh-CN" altLang="en-US" sz="2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rPr>
                  <a:t>得：</a:t>
                </a:r>
                <a:endPara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altLang="zh-C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sz="24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=35      ⋯⋯(3)</m:t>
                              </m:r>
                            </m:e>
                            <m:e>
                              <m:r>
                                <a:rPr lang="zh-CN" alt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</m:t>
                              </m:r>
                              <m:r>
                                <a:rPr lang="en-US" altLang="zh-C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=24      ⋯⋯(4)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altLang="zh-C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÷</m:t>
                    </m:r>
                    <m:r>
                      <a:rPr lang="en-US" altLang="zh-CN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lang="zh-CN" altLang="en-US" sz="2400" dirty="0" smtClean="0"/>
                  <a:t>得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altLang="zh-C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sz="24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=35      ⋯⋯(5)</m:t>
                              </m:r>
                            </m:e>
                            <m:e>
                              <m:r>
                                <a:rPr lang="zh-CN" alt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</m:t>
                              </m:r>
                              <m:r>
                                <a:rPr lang="zh-CN" alt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=12      ⋯⋯(6)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</a:rPr>
                          <m:t>5</m:t>
                        </m:r>
                      </m:e>
                    </m:d>
                    <m:r>
                      <a:rPr lang="en-US" altLang="zh-CN" sz="2400" b="0" i="1" smtClean="0">
                        <a:latin typeface="Cambria Math" charset="0"/>
                      </a:rPr>
                      <m:t>−(6)</m:t>
                    </m:r>
                  </m:oMath>
                </a14:m>
                <a:r>
                  <a:rPr lang="zh-CN" altLang="en-US" sz="2400" dirty="0" smtClean="0"/>
                  <a:t>得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mr-IN" altLang="zh-C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sz="24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 b="0" i="1" smtClean="0">
                                  <a:latin typeface="Cambria Math" charset="0"/>
                                </a:rPr>
                                <m:t>        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=23      ⋯⋯(7)</m:t>
                              </m:r>
                            </m:e>
                            <m:e>
                              <m:r>
                                <a:rPr lang="zh-CN" alt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  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=12      ⋯⋯(8)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568834"/>
                <a:ext cx="7342414" cy="4864920"/>
              </a:xfrm>
              <a:prstGeom prst="rect">
                <a:avLst/>
              </a:prstGeom>
              <a:blipFill rotWithShape="0">
                <a:blip r:embed="rId2"/>
                <a:stretch>
                  <a:fillRect l="-1910" t="-15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450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latin typeface="+mn-ea"/>
              </a:rPr>
              <a:t>线性方程组是由什么唯一确定的？</a:t>
            </a:r>
            <a:endParaRPr kumimoji="1" lang="en-US" altLang="zh-CN" dirty="0" smtClean="0">
              <a:latin typeface="+mn-ea"/>
            </a:endParaRPr>
          </a:p>
          <a:p>
            <a:pPr>
              <a:buFontTx/>
              <a:buChar char="-"/>
            </a:pPr>
            <a:r>
              <a:rPr kumimoji="1" lang="zh-CN" altLang="en-US" dirty="0" smtClean="0">
                <a:latin typeface="+mn-ea"/>
              </a:rPr>
              <a:t>未知量的个数？</a:t>
            </a:r>
            <a:endParaRPr kumimoji="1" lang="en-US" altLang="zh-CN" dirty="0" smtClean="0">
              <a:latin typeface="+mn-ea"/>
            </a:endParaRPr>
          </a:p>
          <a:p>
            <a:pPr>
              <a:buFontTx/>
              <a:buChar char="-"/>
            </a:pPr>
            <a:r>
              <a:rPr kumimoji="1" lang="zh-CN" altLang="en-US" dirty="0" smtClean="0">
                <a:latin typeface="+mn-ea"/>
              </a:rPr>
              <a:t>方程的个数？</a:t>
            </a:r>
            <a:endParaRPr kumimoji="1" lang="en-US" altLang="zh-CN" dirty="0" smtClean="0">
              <a:latin typeface="+mn-ea"/>
            </a:endParaRPr>
          </a:p>
          <a:p>
            <a:pPr>
              <a:buFontTx/>
              <a:buChar char="-"/>
            </a:pPr>
            <a:r>
              <a:rPr kumimoji="1" lang="zh-CN" altLang="en-US" dirty="0" smtClean="0">
                <a:latin typeface="+mn-ea"/>
              </a:rPr>
              <a:t>系数的个数与值？</a:t>
            </a:r>
            <a:endParaRPr kumimoji="1" lang="en-US" altLang="zh-CN" dirty="0" smtClean="0">
              <a:latin typeface="+mn-ea"/>
            </a:endParaRPr>
          </a:p>
          <a:p>
            <a:pPr>
              <a:buFontTx/>
              <a:buChar char="-"/>
            </a:pPr>
            <a:r>
              <a:rPr kumimoji="1" lang="zh-CN" altLang="en-US" dirty="0" smtClean="0">
                <a:latin typeface="+mn-ea"/>
              </a:rPr>
              <a:t>表记未知量的符号？</a:t>
            </a:r>
            <a:endParaRPr kumimoji="1" lang="en-US" altLang="zh-CN" dirty="0" smtClean="0">
              <a:latin typeface="+mn-ea"/>
            </a:endParaRPr>
          </a:p>
          <a:p>
            <a:pPr>
              <a:buFontTx/>
              <a:buChar char="-"/>
            </a:pPr>
            <a:r>
              <a:rPr kumimoji="1" lang="mr-IN" altLang="zh-CN" dirty="0" smtClean="0">
                <a:latin typeface="+mn-ea"/>
              </a:rPr>
              <a:t>……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85" y="2699621"/>
            <a:ext cx="6841671" cy="34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318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latin typeface="+mn-ea"/>
              </a:rPr>
              <a:t>线性方程组是由什么唯一确定的？</a:t>
            </a:r>
            <a:endParaRPr kumimoji="1" lang="en-US" altLang="zh-CN" dirty="0" smtClean="0">
              <a:latin typeface="+mn-ea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+mn-ea"/>
              </a:rPr>
              <a:t>答案：系数的个数与值！！</a:t>
            </a:r>
            <a:endParaRPr kumimoji="1" lang="en-US" altLang="zh-CN" dirty="0" smtClean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85" y="2699621"/>
            <a:ext cx="6841671" cy="34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81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dirty="0" smtClean="0"/>
                  <a:t>对线性方程组的抽象</a:t>
                </a:r>
                <a14:m>
                  <m:oMath xmlns:m="http://schemas.openxmlformats.org/officeDocument/2006/math">
                    <m:r>
                      <a:rPr kumimoji="1" lang="is-I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kumimoji="1" lang="zh-CN" altLang="en-US" dirty="0" smtClean="0"/>
                  <a:t>矩阵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623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4" y="2383969"/>
            <a:ext cx="5097859" cy="2591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38112" y="2383969"/>
                <a:ext cx="5853793" cy="2420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mr-IN" altLang="zh-CN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Calibri"/>
                        </a:rPr>
                        <m:t>⟹</m:t>
                      </m:r>
                      <m:r>
                        <a:rPr kumimoji="0" lang="zh-CN" altLang="en-US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Calibri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mr-IN" altLang="zh-CN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sym typeface="Calibri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mr-IN" altLang="zh-CN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sym typeface="Calibri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uk-UA" altLang="zh-CN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charset="0"/>
                                        <a:sym typeface="Calibri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uk-UA" altLang="zh-CN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charset="0"/>
                                        <a:sym typeface="Calibri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charset="0"/>
                                              <a:sym typeface="Calibri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mr-IN" altLang="zh-CN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charset="0"/>
                                        <a:sym typeface="Calibri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mr-IN" altLang="zh-CN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charset="0"/>
                                        <a:sym typeface="Calibri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4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4000" b="0" i="1" smtClean="0">
                                              <a:latin typeface="Cambria Math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12" y="2383969"/>
                <a:ext cx="5853793" cy="2420471"/>
              </a:xfrm>
              <a:prstGeom prst="rect">
                <a:avLst/>
              </a:prstGeom>
              <a:blipFill rotWithShape="0">
                <a:blip r:embed="rId5"/>
                <a:stretch>
                  <a:fillRect r="-16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293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矩阵的加减法</a:t>
                </a:r>
                <a:r>
                  <a:rPr kumimoji="1" lang="en-US" altLang="zh-CN" dirty="0" smtClean="0"/>
                  <a:t>——</a:t>
                </a:r>
                <a:r>
                  <a:rPr kumimoji="1" lang="zh-CN" altLang="en-US" dirty="0" smtClean="0"/>
                  <a:t>对应位置元素做运算：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833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kumimoji="1" lang="zh-CN" altLang="en-US" dirty="0" smtClean="0"/>
                  <a:t>矩阵的标量乘法</a:t>
                </a:r>
                <a:r>
                  <a:rPr kumimoji="1" lang="en-US" altLang="zh-CN" dirty="0" smtClean="0"/>
                  <a:t>——</a:t>
                </a:r>
                <a:r>
                  <a:rPr kumimoji="1" lang="zh-CN" altLang="en-US" dirty="0" smtClean="0"/>
                  <a:t>每一个元素均乘以该常数：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r>
                  <a:rPr kumimoji="1" lang="zh-CN" altLang="en-US" b="1" dirty="0" smtClean="0">
                    <a:solidFill>
                      <a:srgbClr val="FF0000"/>
                    </a:solidFill>
                  </a:rPr>
                  <a:t>矩阵的向量乘法</a:t>
                </a:r>
                <a:r>
                  <a:rPr kumimoji="1" lang="en-US" altLang="zh-CN" b="1" dirty="0" smtClean="0">
                    <a:solidFill>
                      <a:srgbClr val="FF0000"/>
                    </a:solidFill>
                  </a:rPr>
                  <a:t>——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</a:rPr>
                  <a:t>第一个矩阵的列数和第二个矩阵的行数相等：</a:t>
                </a:r>
                <a:endParaRPr kumimoji="1" lang="en-US" altLang="zh-CN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333" t="-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6990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例：计算下列两个矩阵相乘的结果：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CN" sz="40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40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4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sz="40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4000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sz="4000" b="0" i="1" smtClean="0">
                                    <a:latin typeface="Cambria Math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mr-IN" altLang="zh-CN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4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4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4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CN" sz="4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4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kumimoji="1" lang="en-US" altLang="zh-CN" sz="4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zh-CN" altLang="en-US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？</m:t>
                      </m:r>
                    </m:oMath>
                  </m:oMathPara>
                </a14:m>
                <a:endParaRPr kumimoji="1" lang="en-US" altLang="zh-CN" sz="4000" dirty="0" smtClean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3834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例：计算下列两个矩阵相乘的结果：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解：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zh-CN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kumimoji="1" lang="mr-IN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×5+2×7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1×6+2×8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3×5+4×7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3×6+4×8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b="0" dirty="0" smtClean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kumimoji="1" lang="en-US" altLang="zh-CN" b="0" dirty="0" smtClean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kumimoji="1" lang="en-US" altLang="zh-CN" dirty="0">
                    <a:ea typeface="Cambria Math" charset="0"/>
                    <a:cs typeface="Cambria Math" charset="0"/>
                  </a:rPr>
                  <a:t>	</a:t>
                </a:r>
                <a:r>
                  <a:rPr kumimoji="1" lang="en-US" altLang="zh-CN" dirty="0" smtClean="0">
                    <a:ea typeface="Cambria Math" charset="0"/>
                    <a:cs typeface="Cambria Math" charset="0"/>
                  </a:rPr>
                  <a:t>		</a:t>
                </a:r>
                <a:r>
                  <a:rPr kumimoji="1" lang="zh-CN" altLang="en-US" dirty="0" smtClean="0">
                    <a:ea typeface="Cambria Math" charset="0"/>
                    <a:cs typeface="Cambria Math" charset="0"/>
                  </a:rPr>
                  <a:t>   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43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204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" y="0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为什么需要数学？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9288" y="1139008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在现代</a:t>
            </a:r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0673">
            <a:off x="8333740" y="-5935"/>
            <a:ext cx="3554147" cy="50260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7214">
            <a:off x="4434498" y="-119714"/>
            <a:ext cx="3623012" cy="26456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458">
            <a:off x="14939" y="1807436"/>
            <a:ext cx="3657600" cy="2194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6435">
            <a:off x="-591803" y="3856381"/>
            <a:ext cx="5303413" cy="3182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6310">
            <a:off x="7159629" y="4216442"/>
            <a:ext cx="4881747" cy="27437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61" y="2511055"/>
            <a:ext cx="4399910" cy="25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400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例：计算下列矩阵与向量相乘</a:t>
                </a:r>
                <a:r>
                  <a:rPr kumimoji="1" lang="zh-CN" altLang="en-US" dirty="0"/>
                  <a:t>的结果</a:t>
                </a:r>
                <a:r>
                  <a:rPr kumimoji="1" lang="zh-CN" altLang="en-US" dirty="0" smtClean="0"/>
                  <a:t>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mr-IN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？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7284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411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例：计算下列矩阵与向量相乘</a:t>
                </a:r>
                <a:r>
                  <a:rPr kumimoji="1" lang="zh-CN" altLang="en-US" dirty="0"/>
                  <a:t>的结果</a:t>
                </a:r>
                <a:r>
                  <a:rPr kumimoji="1" lang="zh-CN" altLang="en-US" dirty="0" smtClean="0"/>
                  <a:t>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解：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zh-CN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×4+11×5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12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×4+13×5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b="0" dirty="0" smtClean="0"/>
              </a:p>
              <a:p>
                <a:pPr marL="0" indent="0">
                  <a:buNone/>
                </a:pPr>
                <a:endParaRPr kumimoji="1" lang="en-US" altLang="zh-CN" b="0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		</a:t>
                </a:r>
                <a:r>
                  <a:rPr kumimoji="1" lang="zh-CN" altLang="en-US" dirty="0" smtClean="0"/>
                  <a:t>       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9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113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要点：第一个矩阵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大小：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  <m:r>
                      <a:rPr kumimoji="1" lang="en-US" altLang="zh-CN" b="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en-US" altLang="zh-CN" b="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，第二个矩阵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大小：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kumimoji="1" lang="en-US" altLang="zh-CN" b="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en-US" altLang="zh-CN" b="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kumimoji="1"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kumimoji="1" lang="en-US" altLang="zh-CN" dirty="0" smtClean="0">
                    <a:solidFill>
                      <a:srgbClr val="FF0000"/>
                    </a:solidFill>
                  </a:rPr>
                  <a:t>	</a:t>
                </a:r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相乘得到的结果矩阵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res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的大小为：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en-US" altLang="zh-CN" b="0" i="1" dirty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41182"/>
              </a:xfrm>
              <a:blipFill rotWithShape="0">
                <a:blip r:embed="rId2"/>
                <a:stretch>
                  <a:fillRect l="-1623" t="-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7717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矩阵能做什么？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zh-CN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1" lang="en-US" altLang="zh-CN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1" lang="en-US" altLang="zh-CN" i="0" smtClean="0">
                                      <a:latin typeface="Cambria Math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i="0" smtClean="0">
                                      <a:latin typeface="Cambria Math" charset="0"/>
                                    </a:rPr>
                                    <m:t>os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90</m:t>
                                      </m:r>
                                    </m:e>
                                    <m:sup>
                                      <m:r>
                                        <a:rPr kumimoji="1" lang="it-IT" altLang="zh-CN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90</m:t>
                                      </m:r>
                                    </m:e>
                                    <m:sup>
                                      <m:r>
                                        <a:rPr kumimoji="1" lang="it-IT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1" lang="en-US" altLang="zh-CN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90</m:t>
                                      </m:r>
                                    </m:e>
                                    <m:sup>
                                      <m:r>
                                        <a:rPr kumimoji="1" lang="it-IT" altLang="zh-CN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1" lang="en-US" altLang="zh-CN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i="0" smtClean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90</m:t>
                                      </m:r>
                                    </m:e>
                                    <m:sup>
                                      <m:r>
                                        <a:rPr kumimoji="1" lang="it-IT" altLang="zh-CN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mr-IN" altLang="zh-CN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kumimoji="1" lang="en-US" altLang="zh-CN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1" lang="en-US" altLang="zh-CN">
                                      <a:latin typeface="Cambria Math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latin typeface="Cambria Math" charset="0"/>
                                    </a:rPr>
                                    <m:t>os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90</m:t>
                                      </m:r>
                                    </m:e>
                                    <m:sup>
                                      <m:r>
                                        <a:rPr kumimoji="1" lang="it-IT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90</m:t>
                                      </m:r>
                                    </m:e>
                                    <m:sup>
                                      <m:r>
                                        <a:rPr kumimoji="1" lang="it-IT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90</m:t>
                                      </m:r>
                                    </m:e>
                                    <m:sup>
                                      <m:r>
                                        <a:rPr kumimoji="1" lang="it-IT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−2</m:t>
                              </m:r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90</m:t>
                                      </m:r>
                                    </m:e>
                                    <m:sup>
                                      <m:r>
                                        <a:rPr kumimoji="1" lang="it-IT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°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将向量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zh-CN" altLang="en-US" dirty="0" smtClean="0"/>
                  <a:t>旋转了</a:t>
                </a:r>
                <a:r>
                  <a:rPr kumimoji="1" lang="en-US" altLang="zh-CN" dirty="0" smtClean="0"/>
                  <a:t>90</a:t>
                </a:r>
                <a:r>
                  <a:rPr kumimoji="1" lang="zh-CN" altLang="en-US" dirty="0" smtClean="0"/>
                  <a:t>度！</a:t>
                </a:r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 19"/>
          <p:cNvGrpSpPr/>
          <p:nvPr/>
        </p:nvGrpSpPr>
        <p:grpSpPr>
          <a:xfrm>
            <a:off x="5270264" y="1346665"/>
            <a:ext cx="7348451" cy="4697298"/>
            <a:chOff x="5610052" y="2178462"/>
            <a:chExt cx="6709409" cy="3998501"/>
          </a:xfrm>
        </p:grpSpPr>
        <p:grpSp>
          <p:nvGrpSpPr>
            <p:cNvPr id="18" name="组 17"/>
            <p:cNvGrpSpPr/>
            <p:nvPr/>
          </p:nvGrpSpPr>
          <p:grpSpPr>
            <a:xfrm>
              <a:off x="5610052" y="2178462"/>
              <a:ext cx="6258790" cy="3998501"/>
              <a:chOff x="5610052" y="2178462"/>
              <a:chExt cx="6258790" cy="3998501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0052" y="2178462"/>
                <a:ext cx="6258790" cy="3998501"/>
              </a:xfrm>
              <a:prstGeom prst="rect">
                <a:avLst/>
              </a:prstGeom>
            </p:spPr>
          </p:pic>
          <p:cxnSp>
            <p:nvCxnSpPr>
              <p:cNvPr id="6" name="直线箭头连接符 5"/>
              <p:cNvCxnSpPr/>
              <p:nvPr/>
            </p:nvCxnSpPr>
            <p:spPr>
              <a:xfrm>
                <a:off x="8545484" y="4422371"/>
                <a:ext cx="1047403" cy="1097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/>
              <p:cNvCxnSpPr/>
              <p:nvPr/>
            </p:nvCxnSpPr>
            <p:spPr>
              <a:xfrm flipV="1">
                <a:off x="8545484" y="3411299"/>
                <a:ext cx="1047403" cy="9863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/>
            <p:cNvSpPr txBox="1"/>
            <p:nvPr/>
          </p:nvSpPr>
          <p:spPr>
            <a:xfrm>
              <a:off x="9592887" y="5519651"/>
              <a:ext cx="272657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/>
                <a:t>(2,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-2)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592887" y="3008719"/>
              <a:ext cx="272657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/>
                <a:t>(2,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2)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7" name="环形箭头 16"/>
            <p:cNvSpPr/>
            <p:nvPr/>
          </p:nvSpPr>
          <p:spPr>
            <a:xfrm rot="7001462" flipH="1">
              <a:off x="8461089" y="3405857"/>
              <a:ext cx="1216194" cy="1604897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71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线性代数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41182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矩阵的转置：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mr-IN" altLang="zh-C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mr-IN" altLang="zh-CN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5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6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mr-IN" altLang="zh-CN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7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8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mr-IN" altLang="zh-CN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9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10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mr-IN" altLang="zh-CN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</a:rPr>
                                            <m:t>12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uk-UA" altLang="zh-CN" b="0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b="0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10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11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b="0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r>
                  <a:rPr kumimoji="1" lang="zh-CN" altLang="en-US" dirty="0"/>
                  <a:t>矩阵（方阵）的逆：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zh-CN" altLang="en-US" i="1">
                        <a:latin typeface="Cambria Math" charset="0"/>
                      </a:rPr>
                      <m:t>满足</m:t>
                    </m:r>
                  </m:oMath>
                </a14:m>
                <a:r>
                  <a:rPr kumimoji="1" lang="zh-CN" altLang="en-US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𝐴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𝐼</m:t>
                    </m:r>
                  </m:oMath>
                </a14:m>
                <a:r>
                  <a:rPr kumimoji="1"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𝐼</m:t>
                    </m:r>
                  </m:oMath>
                </a14:m>
                <a:r>
                  <a:rPr kumimoji="1" lang="zh-CN" altLang="en-US" dirty="0"/>
                  <a:t>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uk-UA" altLang="zh-CN" i="1" dirty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uk-UA" altLang="zh-CN" i="1" dirty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uk-UA" altLang="zh-CN" i="1" dirty="0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kumimoji="1" lang="en-US" altLang="zh-CN" i="1" dirty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uk-UA" altLang="zh-CN" i="1" dirty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uk-UA" altLang="zh-CN" i="1" dirty="0">
                                  <a:latin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1" lang="uk-UA" altLang="zh-CN" i="1" dirty="0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i="1" dirty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uk-UA" altLang="zh-CN" i="1" dirty="0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kumimoji="1" lang="en-US" altLang="zh-CN" i="1" dirty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41182"/>
              </a:xfrm>
              <a:blipFill rotWithShape="0">
                <a:blip r:embed="rId2"/>
                <a:stretch>
                  <a:fillRect l="-1507" t="-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06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479473" cy="4408920"/>
          </a:xfrm>
        </p:spPr>
        <p:txBody>
          <a:bodyPr/>
          <a:lstStyle/>
          <a:p>
            <a:r>
              <a:rPr kumimoji="1" lang="zh-CN" altLang="en-US" dirty="0" smtClean="0"/>
              <a:t>平时不好好学习，考试的时候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不确定</a:t>
            </a:r>
            <a:r>
              <a:rPr kumimoji="1" lang="zh-CN" altLang="en-US" dirty="0" smtClean="0"/>
              <a:t>能否及格</a:t>
            </a:r>
            <a:endParaRPr kumimoji="1" lang="en-US" altLang="zh-CN" dirty="0" smtClean="0"/>
          </a:p>
          <a:p>
            <a:r>
              <a:rPr kumimoji="1" lang="zh-CN" altLang="en-US" dirty="0" smtClean="0"/>
              <a:t>太阳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一定</a:t>
            </a:r>
            <a:r>
              <a:rPr kumimoji="1" lang="zh-CN" altLang="en-US" dirty="0" smtClean="0"/>
              <a:t>是从东方升起的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我们绝对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不可能</a:t>
            </a:r>
            <a:r>
              <a:rPr kumimoji="1" lang="zh-CN" altLang="en-US" dirty="0" smtClean="0"/>
              <a:t>先经历明天再经历昨天</a:t>
            </a:r>
            <a:endParaRPr kumimoji="1" lang="en-US" altLang="zh-CN" dirty="0" smtClean="0"/>
          </a:p>
          <a:p>
            <a:r>
              <a:rPr kumimoji="1" lang="zh-CN" altLang="en-US" dirty="0" smtClean="0"/>
              <a:t>赌徒</a:t>
            </a:r>
            <a:r>
              <a:rPr kumimoji="1" lang="zh-CN" altLang="en-US" dirty="0" smtClean="0">
                <a:solidFill>
                  <a:srgbClr val="FF0000"/>
                </a:solidFill>
              </a:rPr>
              <a:t>有可能</a:t>
            </a:r>
            <a:r>
              <a:rPr kumimoji="1" lang="zh-CN" altLang="en-US" dirty="0" smtClean="0">
                <a:solidFill>
                  <a:schemeClr val="tx1"/>
                </a:solidFill>
              </a:rPr>
              <a:t>在赌场</a:t>
            </a:r>
            <a:r>
              <a:rPr kumimoji="1" lang="zh-CN" altLang="en-US" dirty="0" smtClean="0"/>
              <a:t>用一百美元赢到一千万美元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498764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5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概率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统计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概率的数值范围：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≤1</m:t>
                    </m:r>
                  </m:oMath>
                </a14:m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dirty="0" smtClean="0"/>
                  <a:t>：不可能事件</a:t>
                </a:r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r>
                      <a:rPr kumimoji="1" lang="en-US" altLang="zh-CN" i="1"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zh-CN" altLang="en-US" dirty="0" smtClean="0"/>
                  <a:t>：必然事件</a:t>
                </a:r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kumimoji="1" lang="mr-IN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r>
                      <a:rPr kumimoji="1" lang="mr-IN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kumimoji="1" lang="zh-CN" altLang="en-US" dirty="0" smtClean="0"/>
                  <a:t>：</a:t>
                </a:r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随机</a:t>
                </a:r>
                <a:r>
                  <a:rPr kumimoji="1" lang="zh-CN" altLang="en-US" dirty="0" smtClean="0"/>
                  <a:t>事件 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⟸</m:t>
                    </m:r>
                  </m:oMath>
                </a14:m>
                <a:r>
                  <a:rPr kumimoji="1" lang="zh-CN" altLang="en-US" dirty="0" smtClean="0"/>
                  <a:t>  概率学关注的重点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抛硬币：</a:t>
                </a:r>
                <a:endParaRPr kumimoji="1" lang="en-US" altLang="zh-CN" dirty="0" smtClean="0"/>
              </a:p>
              <a:p>
                <a:pPr lvl="1">
                  <a:buFontTx/>
                  <a:buChar char="-"/>
                </a:pPr>
                <a:r>
                  <a:rPr kumimoji="1" lang="zh-CN" altLang="en-US" dirty="0" smtClean="0"/>
                  <a:t>正面</a:t>
                </a:r>
                <a:r>
                  <a:rPr kumimoji="1" lang="en-US" altLang="zh-CN" dirty="0" smtClean="0"/>
                  <a:t>or</a:t>
                </a:r>
                <a:r>
                  <a:rPr kumimoji="1" lang="zh-CN" altLang="en-US" dirty="0" smtClean="0"/>
                  <a:t>反面</a:t>
                </a:r>
                <a:endParaRPr kumimoji="1" lang="en-US" altLang="zh-CN" dirty="0"/>
              </a:p>
              <a:p>
                <a:pPr lvl="1">
                  <a:buFontTx/>
                  <a:buChar char="-"/>
                </a:pPr>
                <a:r>
                  <a:rPr kumimoji="1" lang="zh-CN" altLang="en-US" dirty="0" smtClean="0"/>
                  <a:t>概率相等</a:t>
                </a:r>
                <a:r>
                  <a:rPr kumimoji="1" lang="en-US" altLang="zh-CN" dirty="0"/>
                  <a:t>——</a:t>
                </a:r>
                <a:r>
                  <a:rPr kumimoji="1" lang="en-US" altLang="zh-CN" dirty="0" smtClean="0"/>
                  <a:t>1/2</a:t>
                </a:r>
              </a:p>
              <a:p>
                <a:pPr lvl="1">
                  <a:buFontTx/>
                  <a:buChar char="-"/>
                </a:pPr>
                <a:r>
                  <a:rPr kumimoji="1" lang="zh-CN" altLang="en-US" dirty="0" smtClean="0"/>
                  <a:t>每一次抛掷都是一次</a:t>
                </a:r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随机事件</a:t>
                </a:r>
                <a:endParaRPr kumimoji="1" lang="en-US" altLang="zh-CN" dirty="0" smtClean="0"/>
              </a:p>
              <a:p>
                <a:pPr lvl="1">
                  <a:buFontTx/>
                  <a:buChar char="-"/>
                </a:pP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507" t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r="10636"/>
          <a:stretch/>
        </p:blipFill>
        <p:spPr>
          <a:xfrm>
            <a:off x="8567651" y="365125"/>
            <a:ext cx="362434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65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概率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统计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7607531" cy="503237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抛硬币：</a:t>
            </a:r>
            <a:endParaRPr kumimoji="1"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单次抛掷，正面朝上反面朝上概率都是</a:t>
            </a:r>
            <a:r>
              <a:rPr kumimoji="1" lang="en-US" altLang="zh-CN" dirty="0" smtClean="0"/>
              <a:t>1/2</a:t>
            </a:r>
            <a:r>
              <a:rPr kumimoji="1" lang="zh-CN" altLang="en-US" dirty="0" smtClean="0"/>
              <a:t>，那第一次第二次都出现正面朝上的概率如何计算？</a:t>
            </a:r>
            <a:endParaRPr kumimoji="1"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甲是普通人，抛硬币正面朝上的概率如前所述，乙是赌神，可通过小技巧使正面朝上的概率是</a:t>
            </a:r>
            <a:r>
              <a:rPr kumimoji="1" lang="en-US" altLang="zh-CN" dirty="0" smtClean="0"/>
              <a:t>0.7</a:t>
            </a:r>
            <a:r>
              <a:rPr kumimoji="1" lang="zh-CN" altLang="en-US" dirty="0" smtClean="0"/>
              <a:t>，那我们怎么描述让乙来抛硬币时正面朝上的概率？直接说</a:t>
            </a:r>
            <a:r>
              <a:rPr kumimoji="1" lang="en-US" altLang="zh-CN" dirty="0" smtClean="0"/>
              <a:t>P=0.7?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第一次，第二次抛掷都是正面朝上，第三次抛掷还出现正面朝上的概率是</a:t>
            </a:r>
            <a:r>
              <a:rPr kumimoji="1" lang="en-US" altLang="zh-CN" dirty="0" smtClean="0"/>
              <a:t>1/2</a:t>
            </a:r>
            <a:r>
              <a:rPr kumimoji="1" lang="zh-CN" altLang="en-US" dirty="0" smtClean="0"/>
              <a:t>吗？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r="10636"/>
          <a:stretch/>
        </p:blipFill>
        <p:spPr>
          <a:xfrm>
            <a:off x="8567651" y="365125"/>
            <a:ext cx="362434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93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dirty="0" smtClean="0"/>
                  <a:t>1.</a:t>
                </a:r>
                <a:r>
                  <a:rPr kumimoji="1" lang="zh-CN" altLang="en-US" dirty="0" smtClean="0"/>
                  <a:t> 单次抛掷，正面朝上反面朝上概率都是</a:t>
                </a:r>
                <a:r>
                  <a:rPr kumimoji="1" lang="en-US" altLang="zh-CN" dirty="0"/>
                  <a:t>1/2</a:t>
                </a:r>
                <a:r>
                  <a:rPr kumimoji="1" lang="zh-CN" altLang="en-US" dirty="0"/>
                  <a:t>，那第一次第二次都出现正面朝上的概率如何计算</a:t>
                </a:r>
                <a:r>
                  <a:rPr kumimoji="1" lang="zh-CN" altLang="en-US" dirty="0" smtClean="0"/>
                  <a:t>？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答：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 smtClean="0"/>
                  <a:t>这一事件由两个先后步骤组成：第一次抛掷和第二次抛掷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 smtClean="0"/>
                  <a:t>事件的概率由两步骤各自的概率相乘得到：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正正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mr-IN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W</a:t>
                </a:r>
                <a:r>
                  <a:rPr kumimoji="1" lang="en-US" altLang="zh-CN" dirty="0" smtClean="0"/>
                  <a:t>ait,</a:t>
                </a:r>
                <a:r>
                  <a:rPr kumimoji="1" lang="zh-CN" altLang="en-US" dirty="0" smtClean="0"/>
                  <a:t> 为什么事件的概率要由步骤的概率相乘得到？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763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62051" y="1894811"/>
            <a:ext cx="10640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正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69671" y="3701185"/>
            <a:ext cx="12967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反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7" name="直线箭头连接符 6"/>
          <p:cNvCxnSpPr>
            <a:stCxn id="4" idx="3"/>
          </p:cNvCxnSpPr>
          <p:nvPr/>
        </p:nvCxnSpPr>
        <p:spPr>
          <a:xfrm flipV="1">
            <a:off x="2926080" y="1690688"/>
            <a:ext cx="1296785" cy="527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2934392" y="2229683"/>
            <a:ext cx="1288473" cy="586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2926080" y="4036056"/>
            <a:ext cx="1288473" cy="586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2934392" y="3497061"/>
            <a:ext cx="1296785" cy="527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481945" y="1308003"/>
            <a:ext cx="10640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正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81945" y="3173896"/>
            <a:ext cx="10640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正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81945" y="2493327"/>
            <a:ext cx="12967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反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81944" y="4299700"/>
            <a:ext cx="12967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反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8" name="直线连接符 17"/>
          <p:cNvCxnSpPr/>
          <p:nvPr/>
        </p:nvCxnSpPr>
        <p:spPr>
          <a:xfrm flipV="1">
            <a:off x="5344390" y="1631166"/>
            <a:ext cx="1503219" cy="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V="1">
            <a:off x="5345773" y="4657105"/>
            <a:ext cx="1503219" cy="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 flipV="1">
            <a:off x="5374869" y="3497060"/>
            <a:ext cx="1503219" cy="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 flipV="1">
            <a:off x="5354088" y="2823217"/>
            <a:ext cx="1503219" cy="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267055" y="1305257"/>
            <a:ext cx="10640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正正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67055" y="2493326"/>
            <a:ext cx="10640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正反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67055" y="3169282"/>
            <a:ext cx="10640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反正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7055" y="4299699"/>
            <a:ext cx="10640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反反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87825" y="5237018"/>
            <a:ext cx="232825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第一次抛掷硬币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650673" y="5237018"/>
            <a:ext cx="240099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第二次抛掷硬币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67055" y="5237018"/>
            <a:ext cx="201168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最终结果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87825" y="5237018"/>
            <a:ext cx="2178631" cy="40010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50673" y="5241088"/>
            <a:ext cx="2178631" cy="40010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709753" y="5230062"/>
            <a:ext cx="2178631" cy="40010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左箭头 33"/>
          <p:cNvSpPr/>
          <p:nvPr/>
        </p:nvSpPr>
        <p:spPr>
          <a:xfrm>
            <a:off x="8397584" y="1233647"/>
            <a:ext cx="1511185" cy="776301"/>
          </a:xfrm>
          <a:prstGeom prst="lef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052165" y="1388655"/>
            <a:ext cx="207506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solidFill>
                  <a:srgbClr val="0070C0"/>
                </a:solidFill>
              </a:rPr>
              <a:t>题目中的结果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Calibri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51856" y="5916518"/>
            <a:ext cx="1088828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总共四种情况，两次抛掷均为正面的情况只占一种，所以最终概率</a:t>
            </a: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=1/4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solidFill>
                  <a:srgbClr val="FF0000"/>
                </a:solidFill>
              </a:rPr>
              <a:t>事件经由多个步骤完成，最终可能的结果种类是每一步可能结果数量相乘得到的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290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dirty="0"/>
              <a:t>1.</a:t>
            </a:r>
            <a:r>
              <a:rPr kumimoji="1" lang="zh-CN" altLang="en-US" dirty="0"/>
              <a:t> 单次抛掷，正面朝上反面朝上概率都是</a:t>
            </a:r>
            <a:r>
              <a:rPr kumimoji="1" lang="en-US" altLang="zh-CN" dirty="0"/>
              <a:t>1/2</a:t>
            </a:r>
            <a:r>
              <a:rPr kumimoji="1" lang="zh-CN" altLang="en-US" dirty="0"/>
              <a:t>，那第一次第二次都出现正面朝上的概率如何计算？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联合概率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lvl="2">
              <a:buFontTx/>
              <a:buChar char="-"/>
            </a:pP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事件（第一次抛掷正面朝上）发生的概率用</a:t>
            </a:r>
            <a:r>
              <a:rPr kumimoji="1" lang="en-US" altLang="zh-CN" dirty="0" smtClean="0"/>
              <a:t>P(A)</a:t>
            </a:r>
            <a:r>
              <a:rPr kumimoji="1" lang="zh-CN" altLang="en-US" dirty="0" smtClean="0"/>
              <a:t>表示</a:t>
            </a:r>
            <a:endParaRPr kumimoji="1" lang="en-US" altLang="zh-CN" dirty="0" smtClean="0"/>
          </a:p>
          <a:p>
            <a:pPr lvl="2">
              <a:buFontTx/>
              <a:buChar char="-"/>
            </a:pP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事件（第二次抛掷正面朝上）发生的概率用</a:t>
            </a:r>
            <a:r>
              <a:rPr kumimoji="1" lang="en-US" altLang="zh-CN" dirty="0" smtClean="0"/>
              <a:t>P(B)</a:t>
            </a:r>
            <a:r>
              <a:rPr kumimoji="1" lang="zh-CN" altLang="en-US" dirty="0" smtClean="0"/>
              <a:t>表示</a:t>
            </a:r>
            <a:endParaRPr kumimoji="1" lang="en-US" altLang="zh-CN" dirty="0" smtClean="0"/>
          </a:p>
          <a:p>
            <a:pPr lvl="2">
              <a:buFontTx/>
              <a:buChar char="-"/>
            </a:pP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同时发生的概率用</a:t>
            </a:r>
            <a:r>
              <a:rPr kumimoji="1" lang="en-US" altLang="zh-CN" dirty="0" smtClean="0"/>
              <a:t>P(AB)</a:t>
            </a:r>
            <a:r>
              <a:rPr kumimoji="1" lang="zh-CN" altLang="en-US" dirty="0" smtClean="0"/>
              <a:t>或</a:t>
            </a:r>
            <a:r>
              <a:rPr kumimoji="1" lang="en-US" altLang="zh-CN" dirty="0" smtClean="0"/>
              <a:t>P(A,B)</a:t>
            </a:r>
            <a:r>
              <a:rPr kumimoji="1" lang="zh-CN" altLang="en-US" dirty="0" smtClean="0"/>
              <a:t>表示</a:t>
            </a:r>
            <a:endParaRPr kumimoji="1" lang="en-US" altLang="zh-CN" dirty="0" smtClean="0"/>
          </a:p>
          <a:p>
            <a:pPr lvl="2">
              <a:buFontTx/>
              <a:buChar char="-"/>
            </a:pPr>
            <a:r>
              <a:rPr kumimoji="1" lang="zh-CN" altLang="en-US" dirty="0" smtClean="0"/>
              <a:t>若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是相互独立的，则</a:t>
            </a:r>
            <a:r>
              <a:rPr kumimoji="1" lang="en-US" altLang="zh-CN" dirty="0" smtClean="0"/>
              <a:t>P(AB)=P(A)P(B)</a:t>
            </a:r>
          </a:p>
          <a:p>
            <a:pPr lvl="2">
              <a:buFontTx/>
              <a:buChar char="-"/>
            </a:pPr>
            <a:r>
              <a:rPr kumimoji="1" lang="zh-CN" altLang="en-US" dirty="0" smtClean="0"/>
              <a:t>若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不是相互独立的，则</a:t>
            </a:r>
            <a:r>
              <a:rPr kumimoji="1" lang="en-US" altLang="zh-CN" dirty="0" smtClean="0"/>
              <a:t>P(AB)=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5702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人类如何表示数字？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0728" y="1839500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史前文明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644" y="671274"/>
            <a:ext cx="3788156" cy="56885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21" y="1638063"/>
            <a:ext cx="4565772" cy="4389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8370" y="2325036"/>
            <a:ext cx="15209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-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结绳记事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748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甲是</a:t>
            </a:r>
            <a:r>
              <a:rPr kumimoji="1" lang="zh-CN" altLang="en-US" dirty="0"/>
              <a:t>普通人，抛硬币正面朝上的概率如前所述</a:t>
            </a:r>
            <a:r>
              <a:rPr kumimoji="1" lang="zh-CN" altLang="en-US" dirty="0" smtClean="0"/>
              <a:t>，乙是</a:t>
            </a:r>
            <a:r>
              <a:rPr kumimoji="1" lang="zh-CN" altLang="en-US" dirty="0"/>
              <a:t>赌神，可通过小技巧使正面朝上的概率是</a:t>
            </a:r>
            <a:r>
              <a:rPr kumimoji="1" lang="en-US" altLang="zh-CN" dirty="0"/>
              <a:t>0.7</a:t>
            </a:r>
            <a:r>
              <a:rPr kumimoji="1" lang="zh-CN" altLang="en-US" dirty="0"/>
              <a:t>，那我们怎么描述</a:t>
            </a:r>
            <a:r>
              <a:rPr kumimoji="1" lang="zh-CN" altLang="en-US" dirty="0" smtClean="0"/>
              <a:t>让乙来</a:t>
            </a:r>
            <a:r>
              <a:rPr kumimoji="1" lang="zh-CN" altLang="en-US" dirty="0"/>
              <a:t>抛硬币时正面朝上的概率？直接说</a:t>
            </a:r>
            <a:r>
              <a:rPr kumimoji="1" lang="en-US" altLang="zh-CN" dirty="0" smtClean="0"/>
              <a:t>P(</a:t>
            </a:r>
            <a:r>
              <a:rPr kumimoji="1" lang="zh-CN" altLang="en-US" dirty="0" smtClean="0"/>
              <a:t>正面朝上</a:t>
            </a:r>
            <a:r>
              <a:rPr kumimoji="1" lang="en-US" altLang="zh-CN" dirty="0" smtClean="0"/>
              <a:t>)=</a:t>
            </a:r>
            <a:r>
              <a:rPr kumimoji="1" lang="en-US" altLang="zh-CN" dirty="0"/>
              <a:t>0.7</a:t>
            </a:r>
            <a:r>
              <a:rPr kumimoji="1" lang="en-US" altLang="zh-CN" dirty="0" smtClean="0"/>
              <a:t>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1681620" y="3524595"/>
            <a:ext cx="7512256" cy="2986759"/>
            <a:chOff x="1681620" y="3524595"/>
            <a:chExt cx="7512256" cy="298675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r="22681"/>
            <a:stretch/>
          </p:blipFill>
          <p:spPr>
            <a:xfrm>
              <a:off x="1681620" y="5187143"/>
              <a:ext cx="1345078" cy="132421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2" r="27029"/>
            <a:stretch/>
          </p:blipFill>
          <p:spPr>
            <a:xfrm>
              <a:off x="1681620" y="3524595"/>
              <a:ext cx="1345078" cy="137229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175462" y="4001294"/>
              <a:ext cx="96427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b="1" dirty="0" smtClean="0"/>
                <a:t>普通</a:t>
              </a:r>
              <a:r>
                <a:rPr kumimoji="0" lang="zh-CN" altLang="en-US" sz="20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人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75212" y="5649194"/>
              <a:ext cx="96427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b="1" dirty="0" smtClean="0"/>
                <a:t>赌神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4405745" y="3942013"/>
              <a:ext cx="1690255" cy="537455"/>
            </a:xfrm>
            <a:prstGeom prst="rightArrow">
              <a:avLst/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70772" y="4016683"/>
              <a:ext cx="262310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P(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正面朝上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)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=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0.5</a:t>
              </a:r>
              <a:endPara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右箭头 11"/>
            <p:cNvSpPr/>
            <p:nvPr/>
          </p:nvSpPr>
          <p:spPr>
            <a:xfrm>
              <a:off x="4405744" y="5580520"/>
              <a:ext cx="1690255" cy="537455"/>
            </a:xfrm>
            <a:prstGeom prst="rightArrow">
              <a:avLst/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570772" y="5618415"/>
              <a:ext cx="262310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P(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正面朝上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)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=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0.7</a:t>
              </a:r>
              <a:endPara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190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681620" y="3524595"/>
            <a:ext cx="7512256" cy="2986759"/>
            <a:chOff x="1681620" y="3524595"/>
            <a:chExt cx="7512256" cy="298675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r="22681"/>
            <a:stretch/>
          </p:blipFill>
          <p:spPr>
            <a:xfrm>
              <a:off x="1681620" y="5187143"/>
              <a:ext cx="1345078" cy="132421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2" r="27029"/>
            <a:stretch/>
          </p:blipFill>
          <p:spPr>
            <a:xfrm>
              <a:off x="1681620" y="3524595"/>
              <a:ext cx="1345078" cy="137229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175462" y="4001294"/>
              <a:ext cx="96427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b="1" dirty="0" smtClean="0"/>
                <a:t>普通</a:t>
              </a:r>
              <a:r>
                <a:rPr kumimoji="0" lang="zh-CN" altLang="en-US" sz="20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人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75212" y="5649194"/>
              <a:ext cx="96427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b="1" dirty="0" smtClean="0"/>
                <a:t>赌神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4405745" y="3942013"/>
              <a:ext cx="1690255" cy="537455"/>
            </a:xfrm>
            <a:prstGeom prst="rightArrow">
              <a:avLst/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70772" y="4016683"/>
              <a:ext cx="262310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P(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正面朝上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)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=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0.5</a:t>
              </a:r>
              <a:endPara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右箭头 11"/>
            <p:cNvSpPr/>
            <p:nvPr/>
          </p:nvSpPr>
          <p:spPr>
            <a:xfrm>
              <a:off x="4405744" y="5580520"/>
              <a:ext cx="1690255" cy="537455"/>
            </a:xfrm>
            <a:prstGeom prst="rightArrow">
              <a:avLst/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570772" y="5618415"/>
              <a:ext cx="262310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P(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正面朝上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)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=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0.7</a:t>
              </a:r>
              <a:endPara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05450" y="1690688"/>
            <a:ext cx="1151451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2400" dirty="0" smtClean="0"/>
              <a:t>Why</a:t>
            </a:r>
            <a:r>
              <a:rPr lang="zh-CN" altLang="en-US" sz="2400" dirty="0" smtClean="0"/>
              <a:t>同一事件（抛掷硬币正面朝上）对于不同的操作者而言，其对应的概率却不相同</a:t>
            </a:r>
            <a:r>
              <a:rPr lang="en-US" altLang="zh-CN" sz="2400" dirty="0" smtClean="0"/>
              <a:t>?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rgbClr val="FF0000"/>
                </a:solidFill>
              </a:rPr>
              <a:t>Key:</a:t>
            </a:r>
            <a:r>
              <a:rPr lang="zh-CN" altLang="en-US" sz="2400" dirty="0" smtClean="0">
                <a:solidFill>
                  <a:srgbClr val="FF0000"/>
                </a:solidFill>
              </a:rPr>
              <a:t> 事件的先决条件不同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512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681620" y="3524595"/>
            <a:ext cx="7512256" cy="2986759"/>
            <a:chOff x="1681620" y="3524595"/>
            <a:chExt cx="7512256" cy="298675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2" r="22681"/>
            <a:stretch/>
          </p:blipFill>
          <p:spPr>
            <a:xfrm>
              <a:off x="1681620" y="5187143"/>
              <a:ext cx="1345078" cy="132421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2" r="27029"/>
            <a:stretch/>
          </p:blipFill>
          <p:spPr>
            <a:xfrm>
              <a:off x="1681620" y="3524595"/>
              <a:ext cx="1345078" cy="137229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175462" y="4001294"/>
              <a:ext cx="96427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b="1" dirty="0" smtClean="0"/>
                <a:t>普通</a:t>
              </a:r>
              <a:r>
                <a:rPr kumimoji="0" lang="zh-CN" altLang="en-US" sz="20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人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75212" y="5649194"/>
              <a:ext cx="96427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b="1" dirty="0" smtClean="0"/>
                <a:t>赌神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4405745" y="3942013"/>
              <a:ext cx="1690255" cy="537455"/>
            </a:xfrm>
            <a:prstGeom prst="rightArrow">
              <a:avLst/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70772" y="4016683"/>
              <a:ext cx="262310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P(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正面朝上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)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=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0.5</a:t>
              </a:r>
              <a:endPara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右箭头 11"/>
            <p:cNvSpPr/>
            <p:nvPr/>
          </p:nvSpPr>
          <p:spPr>
            <a:xfrm>
              <a:off x="4405744" y="5580520"/>
              <a:ext cx="1690255" cy="537455"/>
            </a:xfrm>
            <a:prstGeom prst="rightArrow">
              <a:avLst/>
            </a:prstGeom>
            <a:solidFill>
              <a:srgbClr val="0070C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570772" y="5618415"/>
              <a:ext cx="262310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P(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正面朝上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)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=</a:t>
              </a:r>
              <a:r>
                <a:rPr kumimoji="0" lang="zh-CN" altLang="en-US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 </a:t>
              </a:r>
              <a:r>
                <a:rPr kumimoji="0" lang="en-US" altLang="zh-CN" sz="24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0.7</a:t>
              </a:r>
              <a:endPara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05450" y="1457938"/>
            <a:ext cx="11514513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400" dirty="0" smtClean="0">
                <a:solidFill>
                  <a:srgbClr val="FF0000"/>
                </a:solidFill>
              </a:rPr>
              <a:t>条件概率</a:t>
            </a:r>
            <a:r>
              <a:rPr lang="zh-CN" altLang="en-US" sz="2400" dirty="0" smtClean="0">
                <a:solidFill>
                  <a:schemeClr val="tx1"/>
                </a:solidFill>
              </a:rPr>
              <a:t>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	-</a:t>
            </a:r>
            <a:r>
              <a:rPr lang="zh-CN" altLang="en-US" sz="2400" dirty="0" smtClean="0">
                <a:solidFill>
                  <a:schemeClr val="tx1"/>
                </a:solidFill>
              </a:rPr>
              <a:t> 在某个先决条件已发生的情况下，某一事件发生的概率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</a:t>
            </a:r>
            <a:r>
              <a:rPr lang="en-US" altLang="zh-CN" sz="2400" dirty="0" smtClean="0">
                <a:solidFill>
                  <a:schemeClr val="tx1"/>
                </a:solidFill>
              </a:rPr>
              <a:t>-</a:t>
            </a:r>
            <a:r>
              <a:rPr lang="zh-CN" altLang="en-US" sz="2400" dirty="0" smtClean="0">
                <a:solidFill>
                  <a:schemeClr val="tx1"/>
                </a:solidFill>
              </a:rPr>
              <a:t> 先决条件与讨论的事件是</a:t>
            </a:r>
            <a:r>
              <a:rPr lang="zh-CN" altLang="en-US" sz="2400" dirty="0" smtClean="0">
                <a:solidFill>
                  <a:srgbClr val="FF0000"/>
                </a:solidFill>
              </a:rPr>
              <a:t>有关联</a:t>
            </a:r>
            <a:r>
              <a:rPr lang="zh-CN" altLang="en-US" sz="2400" dirty="0" smtClean="0">
                <a:solidFill>
                  <a:schemeClr val="tx1"/>
                </a:solidFill>
              </a:rPr>
              <a:t>的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</a:t>
            </a:r>
            <a:r>
              <a:rPr lang="en-US" altLang="zh-CN" sz="2400" dirty="0" smtClean="0">
                <a:solidFill>
                  <a:schemeClr val="tx1"/>
                </a:solidFill>
              </a:rPr>
              <a:t>-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r>
              <a:rPr lang="zh-CN" altLang="en-US" sz="2400" dirty="0" smtClean="0">
                <a:solidFill>
                  <a:schemeClr val="tx1"/>
                </a:solidFill>
              </a:rPr>
              <a:t>为先决条件（操作者是赌神还是普通人），</a:t>
            </a:r>
            <a:r>
              <a:rPr lang="en-US" altLang="zh-CN" sz="2400" dirty="0" smtClean="0">
                <a:solidFill>
                  <a:schemeClr val="tx1"/>
                </a:solidFill>
              </a:rPr>
              <a:t>B</a:t>
            </a:r>
            <a:r>
              <a:rPr lang="zh-CN" altLang="en-US" sz="2400" dirty="0" smtClean="0">
                <a:solidFill>
                  <a:schemeClr val="tx1"/>
                </a:solidFill>
              </a:rPr>
              <a:t>为讨论的事件（抛掷硬币正面朝上），则当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r>
              <a:rPr lang="zh-CN" altLang="en-US" sz="2400" dirty="0" smtClean="0">
                <a:solidFill>
                  <a:schemeClr val="tx1"/>
                </a:solidFill>
              </a:rPr>
              <a:t>已确定的情况下，</a:t>
            </a:r>
            <a:r>
              <a:rPr lang="en-US" altLang="zh-CN" sz="2400" dirty="0" smtClean="0">
                <a:solidFill>
                  <a:schemeClr val="tx1"/>
                </a:solidFill>
              </a:rPr>
              <a:t>B</a:t>
            </a:r>
            <a:r>
              <a:rPr lang="zh-CN" altLang="en-US" sz="2400" dirty="0" smtClean="0">
                <a:solidFill>
                  <a:schemeClr val="tx1"/>
                </a:solidFill>
              </a:rPr>
              <a:t>发生的概率表示为：</a:t>
            </a:r>
            <a:r>
              <a:rPr lang="en-US" altLang="zh-CN" sz="2400" dirty="0" smtClean="0">
                <a:solidFill>
                  <a:schemeClr val="tx1"/>
                </a:solidFill>
              </a:rPr>
              <a:t>P(B|A)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6006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85780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联合概率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条件概率：有联系吗？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联合概率回顾：</a:t>
            </a:r>
            <a:endParaRPr kumimoji="1" lang="en-US" altLang="zh-CN" dirty="0" smtClean="0"/>
          </a:p>
          <a:p>
            <a:pPr marL="0" lvl="2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若</a:t>
            </a:r>
            <a:r>
              <a:rPr kumimoji="1" lang="en-US" altLang="zh-CN" dirty="0"/>
              <a:t>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是相互独立的，则</a:t>
            </a:r>
            <a:r>
              <a:rPr kumimoji="1" lang="en-US" altLang="zh-CN" dirty="0"/>
              <a:t>P(AB)=P(A)P(B</a:t>
            </a:r>
            <a:r>
              <a:rPr kumimoji="1" lang="en-US" altLang="zh-CN" dirty="0" smtClean="0"/>
              <a:t>)</a:t>
            </a:r>
          </a:p>
          <a:p>
            <a:pPr marL="0" lvl="2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若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不是相互独立的，如何计算</a:t>
            </a:r>
            <a:r>
              <a:rPr kumimoji="1" lang="en-US" altLang="zh-CN" dirty="0" smtClean="0"/>
              <a:t>P(AB)?</a:t>
            </a:r>
          </a:p>
          <a:p>
            <a:pPr marL="0" lvl="2" indent="0">
              <a:buNone/>
            </a:pPr>
            <a:r>
              <a:rPr kumimoji="1" lang="en-US" altLang="zh-CN" dirty="0" smtClean="0"/>
              <a:t>	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Key: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>
                <a:solidFill>
                  <a:srgbClr val="FF0000"/>
                </a:solidFill>
              </a:rPr>
              <a:t>P(AB)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=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P(B|A)P(A)</a:t>
            </a:r>
          </a:p>
          <a:p>
            <a:pPr marL="0" lvl="2" indent="0">
              <a:buNone/>
            </a:pPr>
            <a:r>
              <a:rPr kumimoji="1" lang="zh-CN" altLang="en-US" dirty="0" smtClean="0"/>
              <a:t>情景：从赌神和普通人中随机选一个人抛硬币</a:t>
            </a:r>
            <a:endParaRPr kumimoji="1" lang="en-US" altLang="zh-CN" dirty="0" smtClean="0"/>
          </a:p>
          <a:p>
            <a:pPr marL="0" lvl="2" indent="0">
              <a:buNone/>
            </a:pPr>
            <a:r>
              <a:rPr kumimoji="1" lang="en-US" altLang="zh-CN" dirty="0" smtClean="0"/>
              <a:t>P(A):</a:t>
            </a:r>
            <a:r>
              <a:rPr kumimoji="1" lang="zh-CN" altLang="en-US" dirty="0" smtClean="0"/>
              <a:t> 从两个人中选出赌神的概率，等于</a:t>
            </a:r>
            <a:r>
              <a:rPr kumimoji="1" lang="en-US" altLang="zh-CN" dirty="0" smtClean="0"/>
              <a:t>0.5</a:t>
            </a:r>
          </a:p>
          <a:p>
            <a:pPr marL="0" lvl="2" indent="0">
              <a:buNone/>
            </a:pPr>
            <a:r>
              <a:rPr kumimoji="1" lang="en-US" altLang="zh-CN" dirty="0" smtClean="0"/>
              <a:t>P(B|A):</a:t>
            </a:r>
            <a:r>
              <a:rPr kumimoji="1" lang="zh-CN" altLang="en-US" dirty="0" smtClean="0"/>
              <a:t> 选定赌神的情况下，他抛出正面朝上的概率，等于</a:t>
            </a:r>
            <a:r>
              <a:rPr kumimoji="1" lang="en-US" altLang="zh-CN" dirty="0" smtClean="0"/>
              <a:t>0.7</a:t>
            </a:r>
          </a:p>
          <a:p>
            <a:pPr marL="0" lvl="2" indent="0">
              <a:buNone/>
            </a:pPr>
            <a:r>
              <a:rPr kumimoji="1" lang="en-US" altLang="zh-CN" dirty="0" smtClean="0"/>
              <a:t>P(AB):</a:t>
            </a:r>
            <a:r>
              <a:rPr kumimoji="1" lang="zh-CN" altLang="en-US" dirty="0" smtClean="0"/>
              <a:t> 从两个人中选出赌神并抛出正面朝上的概率，等于</a:t>
            </a:r>
            <a:r>
              <a:rPr kumimoji="1" lang="en-US" altLang="zh-CN" dirty="0" smtClean="0"/>
              <a:t>0.35</a:t>
            </a:r>
            <a:endParaRPr kumimoji="1" lang="en-US" altLang="zh-CN" dirty="0"/>
          </a:p>
          <a:p>
            <a:pPr marL="0" lvl="2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841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第一</a:t>
            </a:r>
            <a:r>
              <a:rPr kumimoji="1" lang="zh-CN" altLang="en-US" dirty="0"/>
              <a:t>次，第二次抛掷都是正面朝上，第三次抛掷还出现正面朝上的概率是</a:t>
            </a:r>
            <a:r>
              <a:rPr kumimoji="1" lang="en-US" altLang="zh-CN" dirty="0"/>
              <a:t>1/2</a:t>
            </a:r>
            <a:r>
              <a:rPr kumimoji="1" lang="zh-CN" altLang="en-US" dirty="0"/>
              <a:t>吗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Key:</a:t>
            </a:r>
            <a:r>
              <a:rPr kumimoji="1" lang="zh-CN" altLang="en-US" dirty="0" smtClean="0"/>
              <a:t> 仍然是</a:t>
            </a:r>
            <a:r>
              <a:rPr kumimoji="1" lang="en-US" altLang="zh-CN" dirty="0" smtClean="0"/>
              <a:t>1/2</a:t>
            </a:r>
            <a:r>
              <a:rPr kumimoji="1" lang="zh-CN" altLang="en-US" dirty="0" smtClean="0"/>
              <a:t>，因为任意一次抛掷硬币与其它次之间都是独立的，</a:t>
            </a: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不相关的。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/>
              <a:t>两事件是否独立的一个判断标准：</a:t>
            </a:r>
            <a:endParaRPr kumimoji="1" lang="en-US" altLang="zh-CN" dirty="0" smtClean="0"/>
          </a:p>
          <a:p>
            <a:pPr marL="0" indent="0" algn="ctr">
              <a:buNone/>
            </a:pPr>
            <a:r>
              <a:rPr kumimoji="1" lang="en-US" altLang="zh-CN" dirty="0" smtClean="0">
                <a:solidFill>
                  <a:srgbClr val="FF0000"/>
                </a:solidFill>
              </a:rPr>
              <a:t>P(B|A)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?=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P(B)</a:t>
            </a:r>
          </a:p>
          <a:p>
            <a:pPr marL="0" indent="0" algn="just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53586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424651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随机</a:t>
            </a:r>
            <a:r>
              <a:rPr lang="zh-CN" altLang="en-US" dirty="0" smtClean="0">
                <a:solidFill>
                  <a:srgbClr val="FF0000"/>
                </a:solidFill>
              </a:rPr>
              <a:t>事件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 algn="just"/>
            <a:r>
              <a:rPr lang="zh-CN" altLang="en-US" dirty="0" smtClean="0"/>
              <a:t>在</a:t>
            </a:r>
            <a:r>
              <a:rPr lang="zh-CN" altLang="en-US" dirty="0"/>
              <a:t>随机试验中，可能出现也可能不出现</a:t>
            </a:r>
            <a:r>
              <a:rPr lang="zh-CN" altLang="en-US" dirty="0" smtClean="0"/>
              <a:t>，而</a:t>
            </a:r>
            <a:r>
              <a:rPr lang="zh-CN" altLang="en-US" dirty="0"/>
              <a:t>在大量重复</a:t>
            </a:r>
            <a:r>
              <a:rPr lang="zh-CN" altLang="en-US" dirty="0" smtClean="0"/>
              <a:t>试验中</a:t>
            </a:r>
            <a:r>
              <a:rPr lang="zh-CN" altLang="en-US" dirty="0"/>
              <a:t>具有某种</a:t>
            </a:r>
            <a:r>
              <a:rPr lang="zh-CN" altLang="en-US" dirty="0" smtClean="0"/>
              <a:t>规律性</a:t>
            </a:r>
            <a:r>
              <a:rPr lang="zh-CN" altLang="en-US" dirty="0"/>
              <a:t>的</a:t>
            </a:r>
            <a:r>
              <a:rPr lang="zh-CN" altLang="en-US" dirty="0" smtClean="0"/>
              <a:t>事件，简称事件。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抛硬币，正面朝上是一个随机事件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反面朝上亦是一个随机事件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掷骰子朝上的点数为偶数是一个随机事件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11626" r="11600" b="9828"/>
          <a:stretch/>
        </p:blipFill>
        <p:spPr>
          <a:xfrm rot="396725">
            <a:off x="8262852" y="2041398"/>
            <a:ext cx="3438352" cy="35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7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kumimoji="1" lang="zh-CN" altLang="en-US" dirty="0" smtClean="0">
                <a:solidFill>
                  <a:srgbClr val="FF0000"/>
                </a:solidFill>
              </a:rPr>
              <a:t>随机变量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lvl="1" algn="just"/>
            <a:r>
              <a:rPr kumimoji="1" lang="zh-CN" altLang="en-US" dirty="0" smtClean="0"/>
              <a:t>一次随机试验可能出现的结果的数量化表示</a:t>
            </a:r>
            <a:endParaRPr kumimoji="1" lang="en-US" altLang="zh-CN" dirty="0" smtClean="0"/>
          </a:p>
          <a:p>
            <a:pPr lvl="1" algn="just"/>
            <a:r>
              <a:rPr kumimoji="1" lang="zh-CN" altLang="en-US" dirty="0" smtClean="0"/>
              <a:t>一般用大写字母表示，如</a:t>
            </a:r>
            <a:r>
              <a:rPr kumimoji="1" lang="en-US" altLang="zh-CN" dirty="0" smtClean="0"/>
              <a:t>X,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</a:t>
            </a:r>
          </a:p>
          <a:p>
            <a:pPr lvl="1" algn="just"/>
            <a:r>
              <a:rPr kumimoji="1" lang="zh-CN" altLang="en-US" dirty="0" smtClean="0"/>
              <a:t>抛掷两个骰子得到的向上的点数之和就是一个随机变量</a:t>
            </a:r>
            <a:endParaRPr kumimoji="1" lang="en-US" altLang="zh-CN" dirty="0" smtClean="0"/>
          </a:p>
          <a:p>
            <a:pPr lvl="1" algn="just"/>
            <a:r>
              <a:rPr kumimoji="1" lang="zh-CN" altLang="en-US" dirty="0" smtClean="0"/>
              <a:t>连续型随机变量，如街访一个人，他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她的身高</a:t>
            </a:r>
            <a:endParaRPr kumimoji="1" lang="en-US" altLang="zh-CN" dirty="0" smtClean="0"/>
          </a:p>
          <a:p>
            <a:pPr lvl="1" algn="just"/>
            <a:r>
              <a:rPr kumimoji="1" lang="zh-CN" altLang="en-US" dirty="0" smtClean="0"/>
              <a:t>离散型随机变量，如街访一个人，他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她的性别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1371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rgbClr val="FF0000"/>
                </a:solidFill>
              </a:rPr>
              <a:t>数学期望：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 smtClean="0"/>
              <a:t>对于随机试验的结果，我们可以有怎样定量的期待？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" y="3583247"/>
            <a:ext cx="4578073" cy="2728653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20249076">
            <a:off x="5286319" y="3991376"/>
            <a:ext cx="2234192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右箭头 8"/>
          <p:cNvSpPr/>
          <p:nvPr/>
        </p:nvSpPr>
        <p:spPr>
          <a:xfrm rot="1587419">
            <a:off x="5266038" y="5437706"/>
            <a:ext cx="2321401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2917189"/>
            <a:ext cx="2564823" cy="17098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5047844"/>
            <a:ext cx="2564823" cy="17098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512781" y="3505031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 smtClean="0"/>
              <a:t>回报</a:t>
            </a:r>
            <a:r>
              <a:rPr lang="en-US" altLang="zh-CN" sz="2200" b="1" dirty="0" smtClean="0"/>
              <a:t>: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+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$1000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 smtClean="0"/>
              <a:t>概率</a:t>
            </a:r>
            <a:r>
              <a:rPr lang="en-US" altLang="zh-CN" sz="2200" b="1" dirty="0" smtClean="0"/>
              <a:t>: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0.001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12781" y="5518065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 smtClean="0"/>
              <a:t>回报</a:t>
            </a:r>
            <a:r>
              <a:rPr lang="en-US" altLang="zh-CN" sz="2200" b="1" dirty="0" smtClean="0"/>
              <a:t>:</a:t>
            </a:r>
            <a:r>
              <a:rPr lang="zh-CN" altLang="en-US" sz="2200" b="1" dirty="0" smtClean="0"/>
              <a:t> </a:t>
            </a:r>
            <a:r>
              <a:rPr lang="en-US" altLang="zh-CN" sz="2200" b="1" dirty="0"/>
              <a:t>-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$50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 smtClean="0"/>
              <a:t>概率</a:t>
            </a:r>
            <a:r>
              <a:rPr lang="en-US" altLang="zh-CN" sz="2200" b="1" dirty="0" smtClean="0"/>
              <a:t>: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0.999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325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进行大量试验，我们能够收到的平均回报是多少？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=1000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×0.001+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−50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×0.999=−48.95</m:t>
                      </m:r>
                    </m:oMath>
                  </m:oMathPara>
                </a14:m>
                <a:endParaRPr kumimoji="1" lang="en-US" altLang="zh-CN" dirty="0" smtClean="0"/>
              </a:p>
              <a:p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每种可能的结果乘上对应的概率再相加</a:t>
                </a:r>
                <a:endParaRPr kumimoji="1"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" y="3583247"/>
            <a:ext cx="4578073" cy="2728653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20249076">
            <a:off x="5286319" y="3991376"/>
            <a:ext cx="2234192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右箭头 8"/>
          <p:cNvSpPr/>
          <p:nvPr/>
        </p:nvSpPr>
        <p:spPr>
          <a:xfrm rot="1587419">
            <a:off x="5266038" y="5437706"/>
            <a:ext cx="2321401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2917189"/>
            <a:ext cx="2564823" cy="17098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5047844"/>
            <a:ext cx="2564823" cy="17098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512781" y="3505031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 smtClean="0"/>
              <a:t>回报</a:t>
            </a:r>
            <a:r>
              <a:rPr lang="en-US" altLang="zh-CN" sz="2200" b="1" dirty="0" smtClean="0"/>
              <a:t>: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+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$1000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 smtClean="0"/>
              <a:t>概率</a:t>
            </a:r>
            <a:r>
              <a:rPr lang="en-US" altLang="zh-CN" sz="2200" b="1" dirty="0" smtClean="0"/>
              <a:t>: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0.001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12781" y="5518065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 smtClean="0"/>
              <a:t>回报</a:t>
            </a:r>
            <a:r>
              <a:rPr lang="en-US" altLang="zh-CN" sz="2200" b="1" dirty="0" smtClean="0"/>
              <a:t>:</a:t>
            </a:r>
            <a:r>
              <a:rPr lang="zh-CN" altLang="en-US" sz="2200" b="1" dirty="0" smtClean="0"/>
              <a:t> </a:t>
            </a:r>
            <a:r>
              <a:rPr lang="en-US" altLang="zh-CN" sz="2200" b="1" dirty="0"/>
              <a:t>-</a:t>
            </a:r>
            <a:r>
              <a:rPr lang="zh-CN" altLang="en-US" sz="2200" b="1" dirty="0" smtClean="0"/>
              <a:t> </a:t>
            </a:r>
            <a:r>
              <a:rPr lang="en-US" altLang="zh-CN" sz="2200" b="1" smtClean="0"/>
              <a:t>$50</a:t>
            </a:r>
            <a:endParaRPr lang="en-US" altLang="zh-CN" sz="2200" b="1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 smtClean="0"/>
              <a:t>概率</a:t>
            </a:r>
            <a:r>
              <a:rPr lang="en-US" altLang="zh-CN" sz="2200" b="1" dirty="0" smtClean="0"/>
              <a:t>: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0.999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2178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solidFill>
                  <a:srgbClr val="FF0000"/>
                </a:solidFill>
              </a:rPr>
              <a:t>例：</a:t>
            </a:r>
            <a:r>
              <a:rPr kumimoji="1" lang="zh-CN" altLang="en-US" dirty="0" smtClean="0"/>
              <a:t>甲乙两人赌博，对于每一局而言，两人获胜的几率都是相等的，比赛为五局三胜制，最终的赢家可以获得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美元的奖励。在第四局比赛开始前，由于特殊情况需终止比赛，而前三局甲赢了两局，乙赢了一局，现在应如何公平地分配这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美元？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分析：剩下的比赛如果继续，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 smtClean="0"/>
              <a:t>甲最终获胜的概率多大？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 smtClean="0"/>
              <a:t>乙最终获胜的概率多大？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56" y="3448520"/>
            <a:ext cx="6117464" cy="33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198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" y="17653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人类如何表示数字？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130681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四大文明古国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2" r="2244" b="14471"/>
          <a:stretch/>
        </p:blipFill>
        <p:spPr>
          <a:xfrm>
            <a:off x="5888736" y="3382645"/>
            <a:ext cx="6164431" cy="3475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43" y="3382645"/>
            <a:ext cx="4244468" cy="3391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1614966"/>
            <a:ext cx="5562768" cy="17550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09" y="444312"/>
            <a:ext cx="4224284" cy="26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53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解：若比赛继续，甲只需再赢一局即可获胜，乙需两场全赢。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 smtClean="0"/>
                  <a:t>甲最终不获胜的概率：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甲负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kumimoji="1" lang="mr-IN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	</a:t>
                </a:r>
                <a:r>
                  <a:rPr kumimoji="1" lang="zh-CN" altLang="en-US" dirty="0" smtClean="0"/>
                  <a:t>甲最终获胜</a:t>
                </a:r>
                <a:r>
                  <a:rPr kumimoji="1" lang="zh-CN" altLang="en-US" dirty="0"/>
                  <a:t>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charset="0"/>
                          </a:rPr>
                          <m:t>甲</m:t>
                        </m:r>
                        <m:r>
                          <a:rPr kumimoji="1" lang="zh-CN" altLang="en-US" b="0" i="1" smtClean="0">
                            <a:latin typeface="Cambria Math" charset="0"/>
                          </a:rPr>
                          <m:t>胜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1−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(甲负)=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kumimoji="1" lang="en-US" altLang="zh-CN" dirty="0" smtClean="0"/>
                  <a:t>	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 smtClean="0"/>
                  <a:t>乙最终获胜</a:t>
                </a:r>
                <a:r>
                  <a:rPr kumimoji="1" lang="zh-CN" altLang="en-US" dirty="0"/>
                  <a:t>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乙胜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kumimoji="1"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 smtClean="0"/>
                  <a:t>乙最终</a:t>
                </a:r>
                <a:r>
                  <a:rPr kumimoji="1" lang="zh-CN" altLang="en-US" dirty="0"/>
                  <a:t>不获胜的概率：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负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1−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乙胜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 smtClean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kumimoji="1" lang="en-US" altLang="zh-CN" dirty="0" smtClean="0"/>
                  <a:t>	</a:t>
                </a:r>
                <a:r>
                  <a:rPr kumimoji="1" lang="zh-CN" altLang="en-US" dirty="0" smtClean="0"/>
                  <a:t>甲可获得的奖金期望值：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甲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=100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+0×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=75</m:t>
                    </m:r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	</a:t>
                </a:r>
                <a:r>
                  <a:rPr kumimoji="1" lang="zh-CN" altLang="en-US" dirty="0" smtClean="0"/>
                  <a:t>乙可</a:t>
                </a:r>
                <a:r>
                  <a:rPr kumimoji="1" lang="zh-CN" altLang="en-US" dirty="0"/>
                  <a:t>获得的奖金期望值：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=100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+0×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5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623" t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699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期望的性质：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𝐶</m:t>
                    </m:r>
                    <m:r>
                      <a:rPr kumimoji="1" lang="en-US" altLang="zh-CN" b="0" i="0" smtClean="0">
                        <a:latin typeface="Cambria Math" charset="0"/>
                      </a:rPr>
                      <m:t>,</m:t>
                    </m:r>
                    <m:r>
                      <a:rPr kumimoji="1" lang="zh-CN" altLang="en-US" b="0" i="0" smtClean="0">
                        <a:latin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C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为</m:t>
                    </m:r>
                    <m:r>
                      <a:rPr kumimoji="1" lang="zh-CN" altLang="en-US" i="1" smtClean="0">
                        <a:latin typeface="Cambria Math" charset="0"/>
                      </a:rPr>
                      <m:t>常数</m:t>
                    </m:r>
                  </m:oMath>
                </a14:m>
                <a:endParaRPr kumimoji="1" lang="en-US" altLang="zh-CN" b="0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𝐶𝐸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0" smtClean="0">
                        <a:latin typeface="Cambria Math" charset="0"/>
                      </a:rPr>
                      <m:t>,</m:t>
                    </m:r>
                    <m:r>
                      <a:rPr kumimoji="1" lang="zh-CN" alt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</a:rPr>
                      <m:t>C</m:t>
                    </m:r>
                    <m:r>
                      <a:rPr kumimoji="1" lang="zh-CN" altLang="en-US" b="0" i="1" smtClean="0">
                        <a:latin typeface="Cambria Math" charset="0"/>
                      </a:rPr>
                      <m:t>为</m:t>
                    </m:r>
                    <m:r>
                      <a:rPr kumimoji="1" lang="zh-CN" altLang="en-US" i="1" smtClean="0">
                        <a:latin typeface="Cambria Math" charset="0"/>
                      </a:rPr>
                      <m:t>常数</m:t>
                    </m:r>
                  </m:oMath>
                </a14:m>
                <a:endParaRPr kumimoji="1" lang="en-US" altLang="zh-CN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kumimoji="1" lang="en-US" altLang="zh-CN" b="0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kumimoji="1" lang="zh-CN" altLang="en-US" dirty="0"/>
                      <m:t>当</m:t>
                    </m:r>
                    <m:r>
                      <a:rPr kumimoji="1" lang="en-US" altLang="zh-CN" i="1">
                        <a:latin typeface="Cambria Math" charset="0"/>
                      </a:rPr>
                      <m:t>𝑋</m:t>
                    </m:r>
                    <m:r>
                      <a:rPr kumimoji="1" lang="en-US" altLang="zh-CN" i="1">
                        <a:latin typeface="Cambria Math" charset="0"/>
                      </a:rPr>
                      <m:t>, </m:t>
                    </m:r>
                    <m:r>
                      <a:rPr kumimoji="1" lang="en-US" altLang="zh-CN" i="1">
                        <a:latin typeface="Cambria Math" charset="0"/>
                      </a:rPr>
                      <m:t>𝑌</m:t>
                    </m:r>
                    <m:r>
                      <a:rPr kumimoji="1" lang="zh-CN" altLang="en-US" i="1">
                        <a:latin typeface="Cambria Math" charset="0"/>
                      </a:rPr>
                      <m:t>相互独立时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856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842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投掷一枚骰子，其向上的点数期望值为：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i="1" dirty="0" smtClean="0">
                              <a:latin typeface="Cambria Math" charset="0"/>
                            </a:rPr>
                            <m:t>点数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dirty="0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5+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6=3.5</m:t>
                      </m:r>
                    </m:oMath>
                  </m:oMathPara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但是！朝上的点数不总是</a:t>
                </a:r>
                <a:r>
                  <a:rPr kumimoji="1" lang="en-US" altLang="zh-CN" dirty="0" smtClean="0"/>
                  <a:t>3</a:t>
                </a:r>
                <a:r>
                  <a:rPr kumimoji="1" lang="zh-CN" altLang="en-US" dirty="0" smtClean="0"/>
                  <a:t>或</a:t>
                </a:r>
                <a:r>
                  <a:rPr kumimoji="1" lang="en-US" altLang="zh-CN" dirty="0" smtClean="0"/>
                  <a:t>4</a:t>
                </a:r>
                <a:r>
                  <a:rPr kumimoji="1" lang="zh-CN" altLang="en-US" dirty="0" smtClean="0"/>
                  <a:t>，各个点数出现次数均等！</a:t>
                </a:r>
                <a:endParaRPr kumimoji="1" lang="en-US" altLang="zh-CN" dirty="0" smtClean="0"/>
              </a:p>
              <a:p>
                <a:pPr marL="0" indent="0" algn="ctr">
                  <a:buNone/>
                </a:pPr>
                <a:r>
                  <a:rPr kumimoji="1" lang="zh-CN" altLang="en-US" dirty="0" smtClean="0"/>
                  <a:t>如何刻画这种差异？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>
                    <a:solidFill>
                      <a:srgbClr val="FF0000"/>
                    </a:solidFill>
                  </a:rPr>
                  <a:t>方差：</a:t>
                </a:r>
                <a:endParaRPr kumimoji="1" lang="en-US" altLang="zh-CN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 smtClean="0"/>
                  <a:t>度量</a:t>
                </a:r>
                <a:r>
                  <a:rPr lang="zh-CN" altLang="en-US" dirty="0"/>
                  <a:t>随机变量和其数学</a:t>
                </a:r>
                <a:r>
                  <a:rPr lang="zh-CN" altLang="en-US" dirty="0" smtClean="0"/>
                  <a:t>期望之间</a:t>
                </a:r>
                <a:r>
                  <a:rPr lang="zh-CN" altLang="en-US" dirty="0"/>
                  <a:t>的偏离</a:t>
                </a:r>
                <a:r>
                  <a:rPr lang="zh-CN" altLang="en-US" dirty="0" smtClean="0"/>
                  <a:t>程度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𝐷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mr-IN" altLang="zh-C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endParaRPr kumimoji="1" lang="en-US" altLang="zh-CN" dirty="0" smtClean="0"/>
              </a:p>
              <a:p>
                <a:pPr lvl="1"/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84268"/>
              </a:xfrm>
              <a:blipFill rotWithShape="0">
                <a:blip r:embed="rId2"/>
                <a:stretch>
                  <a:fillRect l="-1623" t="-2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3"/>
          <p:cNvSpPr/>
          <p:nvPr/>
        </p:nvSpPr>
        <p:spPr>
          <a:xfrm>
            <a:off x="5576552" y="4055259"/>
            <a:ext cx="360609" cy="774319"/>
          </a:xfrm>
          <a:prstGeom prst="down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8797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例：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B</a:t>
                </a:r>
                <a:r>
                  <a:rPr kumimoji="1" lang="zh-CN" altLang="en-US" dirty="0" smtClean="0"/>
                  <a:t>两个人工智能模型，它们在一系列同分布的数据集上的分类精确率如下所示，试判断哪个模型表现更好。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解：从均值判断：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90%+92%+93%+91%+92%+94%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=92%</m:t>
                    </m:r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 smtClean="0"/>
                  <a:t>	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88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7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4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87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=92%</m:t>
                    </m:r>
                  </m:oMath>
                </a14:m>
                <a:endParaRPr kumimoji="1" lang="en-US" altLang="zh-CN" dirty="0" smtClean="0"/>
              </a:p>
              <a:p>
                <a:pPr marL="0" indent="0" algn="ctr">
                  <a:buNone/>
                </a:pPr>
                <a:r>
                  <a:rPr kumimoji="1" lang="en-US" altLang="zh-CN" dirty="0" smtClean="0"/>
                  <a:t>	</a:t>
                </a:r>
                <a:r>
                  <a:rPr kumimoji="1" lang="zh-CN" altLang="en-US" dirty="0" smtClean="0"/>
                  <a:t>没有区别？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623" t="-2542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885487"/>
              </p:ext>
            </p:extLst>
          </p:nvPr>
        </p:nvGraphicFramePr>
        <p:xfrm>
          <a:off x="1903212" y="3445034"/>
          <a:ext cx="812800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92%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93%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91%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92%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94%</a:t>
                      </a:r>
                      <a:endParaRPr lang="zh-CN" altLang="en-US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88%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97%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96%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94%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87%</a:t>
                      </a:r>
                      <a:endParaRPr lang="zh-CN" altLang="en-US" sz="1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9543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2608" y="1825624"/>
                <a:ext cx="11850624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从方差判断：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mr-IN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(0.9−0.92)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=0.000167</m:t>
                    </m:r>
                  </m:oMath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88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7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6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87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=0.001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5</m:t>
                    </m:r>
                  </m:oMath>
                </a14:m>
                <a:endParaRPr kumimoji="1" lang="en-US" altLang="zh-CN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&lt;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模型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的</m:t>
                      </m:r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表现</m:t>
                      </m:r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更</m:t>
                      </m:r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稳定更好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608" y="1825624"/>
                <a:ext cx="11850624" cy="5032375"/>
              </a:xfrm>
              <a:blipFill rotWithShape="0">
                <a:blip r:embed="rId2"/>
                <a:stretch>
                  <a:fillRect l="-1440" t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3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dirty="0" smtClean="0"/>
                  <a:t>Why</a:t>
                </a:r>
                <a:r>
                  <a:rPr kumimoji="1" lang="zh-CN" altLang="en-US" dirty="0" smtClean="0"/>
                  <a:t>平方：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mr-IN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zh-CN" altLang="en-US" dirty="0" smtClean="0"/>
                  <a:t>？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不用平方不可以吗：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charset="0"/>
                              </a:rPr>
                              <m:t>𝑋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zh-CN" altLang="en-US" dirty="0" smtClean="0"/>
                  <a:t>？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 11"/>
          <p:cNvGrpSpPr/>
          <p:nvPr/>
        </p:nvGrpSpPr>
        <p:grpSpPr>
          <a:xfrm>
            <a:off x="1386840" y="4001294"/>
            <a:ext cx="2910840" cy="1638364"/>
            <a:chOff x="1734312" y="3412300"/>
            <a:chExt cx="2910840" cy="1638364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1734312" y="4239038"/>
              <a:ext cx="2910840" cy="3778"/>
            </a:xfrm>
            <a:prstGeom prst="line">
              <a:avLst/>
            </a:prstGeom>
            <a:ln w="349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058924" y="341230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18232" y="341230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177540" y="423526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736848" y="4245992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93164" y="3537742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+6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70760" y="3528598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+6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30068" y="5667048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/>
              <a:t>-</a:t>
            </a: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89376" y="5667047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/>
              <a:t>-</a:t>
            </a: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646926" y="3999405"/>
                <a:ext cx="4706874" cy="11628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800" b="1" dirty="0" smtClean="0">
                    <a:latin typeface="Cambria Math" charset="0"/>
                  </a:rPr>
                  <a:t>正负相</a:t>
                </a:r>
                <a:r>
                  <a:rPr lang="zh-CN" altLang="en-US" sz="2800" b="1" smtClean="0">
                    <a:latin typeface="Cambria Math" charset="0"/>
                  </a:rPr>
                  <a:t>消：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mr-IN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+6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+</m:t>
                        </m:r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+6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+</m:t>
                        </m:r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−6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+(−6)</m:t>
                        </m:r>
                      </m:num>
                      <m:den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4</m:t>
                        </m:r>
                      </m:den>
                    </m:f>
                    <m:r>
                      <a:rPr kumimoji="0" lang="en-US" altLang="zh-CN" sz="2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Calibri"/>
                      </a:rPr>
                      <m:t>=0</m:t>
                    </m:r>
                  </m:oMath>
                </a14:m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26" y="3999405"/>
                <a:ext cx="4706874" cy="1162817"/>
              </a:xfrm>
              <a:prstGeom prst="rect">
                <a:avLst/>
              </a:prstGeom>
              <a:blipFill rotWithShape="0">
                <a:blip r:embed="rId3"/>
                <a:stretch>
                  <a:fillRect l="-3622" t="-52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65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标准差：</a:t>
                </a:r>
                <a:endParaRPr kumimoji="1"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kumimoji="1" lang="mr-IN" altLang="zh-C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kumimoji="1" lang="mr-IN" altLang="zh-C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nary>
                      </m:e>
                    </m:rad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度量效果与方差一致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方差的量纲和随机变量不一致</a:t>
                </a:r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7936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方差的性质：</a:t>
                </a:r>
                <a:endParaRPr kumimoji="1" lang="en-US" altLang="zh-CN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=0,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𝐶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为</m:t>
                    </m:r>
                    <m:r>
                      <a:rPr kumimoji="1" lang="zh-CN" altLang="en-US" i="1" dirty="0" smtClean="0">
                        <a:latin typeface="Cambria Math" charset="0"/>
                      </a:rPr>
                      <m:t>常数</m:t>
                    </m:r>
                  </m:oMath>
                </a14:m>
                <a:endParaRPr kumimoji="1" lang="en-US" altLang="zh-CN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), 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𝐶</m:t>
                    </m:r>
                    <m:r>
                      <a:rPr kumimoji="1" lang="zh-CN" altLang="en-US" i="1" dirty="0">
                        <a:latin typeface="Cambria Math" charset="0"/>
                      </a:rPr>
                      <m:t>为常数</m:t>
                    </m:r>
                  </m:oMath>
                </a14:m>
                <a:endParaRPr kumimoji="1" lang="en-US" altLang="zh-CN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𝐶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), 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𝐶</m:t>
                    </m:r>
                    <m:r>
                      <a:rPr kumimoji="1" lang="zh-CN" altLang="en-US" i="1" dirty="0">
                        <a:latin typeface="Cambria Math" charset="0"/>
                      </a:rPr>
                      <m:t>为常数</m:t>
                    </m:r>
                  </m:oMath>
                </a14:m>
                <a:endParaRPr kumimoji="1" lang="en-US" altLang="zh-CN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+2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+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,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 当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和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kumimoji="1" lang="zh-CN" altLang="en-US" i="1" dirty="0" smtClean="0">
                        <a:latin typeface="Cambria Math" charset="0"/>
                      </a:rPr>
                      <m:t>相互</m:t>
                    </m:r>
                  </m:oMath>
                </a14:m>
                <a:r>
                  <a:rPr kumimoji="1" lang="zh-CN" altLang="en-US" dirty="0" smtClean="0"/>
                  <a:t>独立时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{[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)][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)}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:</a:t>
                </a:r>
                <a:r>
                  <a:rPr kumimoji="1" lang="zh-CN" altLang="en-US" dirty="0" smtClean="0"/>
                  <a:t> 协方差</a:t>
                </a:r>
                <a:endParaRPr kumimoji="1" lang="zh-CN" altLang="en-US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zh-CN" altLang="en-US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419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8607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协方差：</a:t>
            </a:r>
            <a:endParaRPr kumimoji="1" lang="en-US" altLang="zh-CN" dirty="0" smtClean="0"/>
          </a:p>
          <a:p>
            <a:pPr lvl="1"/>
            <a:r>
              <a:rPr lang="zh-CN" altLang="en-US" dirty="0"/>
              <a:t>用于衡量两个变量的总体</a:t>
            </a:r>
            <a:r>
              <a:rPr lang="zh-CN" altLang="en-US" dirty="0" smtClean="0"/>
              <a:t>误差</a:t>
            </a:r>
            <a:endParaRPr lang="en-US" altLang="zh-CN" dirty="0"/>
          </a:p>
          <a:p>
            <a:pPr lvl="1"/>
            <a:r>
              <a:rPr lang="zh-CN" altLang="en-US" dirty="0" smtClean="0"/>
              <a:t>协方差为正：两个变量的变化趋势相同，当一个大于其期望值时，另一个也大于，小于的情况亦然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协方差为负：两个变量的</a:t>
            </a:r>
            <a:r>
              <a:rPr lang="zh-CN" altLang="en-US" dirty="0"/>
              <a:t>变化趋势</a:t>
            </a:r>
            <a:r>
              <a:rPr lang="zh-CN" altLang="en-US" dirty="0" smtClean="0"/>
              <a:t>相反，</a:t>
            </a:r>
            <a:r>
              <a:rPr lang="zh-CN" altLang="en-US" dirty="0"/>
              <a:t>当一个大于其期望值时，另一</a:t>
            </a:r>
            <a:r>
              <a:rPr lang="zh-CN" altLang="en-US" dirty="0" smtClean="0"/>
              <a:t>个就小于，反之亦然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协方差为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：两个变量无线性相关性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两个变量独立，则协方差一定为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，但反之并不一定成立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023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kumimoji="1" lang="zh-CN" altLang="en-US" dirty="0" smtClean="0">
                    <a:latin typeface="Cambria Math" charset="0"/>
                  </a:rPr>
                  <a:t>公式：</a:t>
                </a:r>
                <a:endParaRPr kumimoji="1" lang="en-US" altLang="zh-CN" dirty="0" smtClean="0">
                  <a:latin typeface="Cambria Math" charset="0"/>
                </a:endParaRPr>
              </a:p>
              <a:p>
                <a:pPr marL="457200" lvl="1" indent="0">
                  <a:buNone/>
                </a:pPr>
                <a:endParaRPr kumimoji="1" lang="en-US" altLang="zh-CN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kumimoji="1" lang="zh-CN" altLang="en-US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𝐸</m:t>
                    </m:r>
                    <m:r>
                      <a:rPr kumimoji="1" lang="en-US" altLang="zh-CN" i="1" dirty="0">
                        <a:latin typeface="Cambria Math" charset="0"/>
                      </a:rPr>
                      <m:t>{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}"/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𝑋𝑌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𝑋𝐸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b="0" i="1" dirty="0" smtClean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𝑌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marL="457200" lvl="1" indent="0">
                  <a:buNone/>
                </a:pPr>
                <a:endParaRPr lang="en-US" altLang="zh-CN" dirty="0" smtClean="0"/>
              </a:p>
              <a:p>
                <a:pPr marL="457200" lvl="1" indent="0">
                  <a:buNone/>
                </a:pPr>
                <a:r>
                  <a:rPr lang="zh-CN" altLang="en-US" dirty="0" smtClean="0"/>
                  <a:t>当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独立时，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=0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is-I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b="0" i="0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t="-2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1311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人类如何表示数字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古玛雅文明（零和进位的提出）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7" b="35492"/>
          <a:stretch/>
        </p:blipFill>
        <p:spPr>
          <a:xfrm>
            <a:off x="672205" y="2267712"/>
            <a:ext cx="10741164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420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 smtClean="0"/>
                  <a:t>例：下表给出一位同学的历次数学和物理考试的成绩，试利用协方差判断他的两个科目成绩之间有怎样的关系。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解：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b="0" i="1" dirty="0" smtClean="0">
                              <a:latin typeface="Cambria Math" charset="0"/>
                            </a:rPr>
                            <m:t>数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dirty="0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90+92+85+97+96+98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b="0" i="1" dirty="0" smtClean="0">
                          <a:latin typeface="Cambria Math" charset="0"/>
                        </a:rPr>
                        <m:t>=93</m:t>
                      </m:r>
                    </m:oMath>
                  </m:oMathPara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i="1" dirty="0" smtClean="0">
                              <a:latin typeface="Cambria Math" charset="0"/>
                            </a:rPr>
                            <m:t>物</m:t>
                          </m:r>
                        </m:e>
                      </m:d>
                      <m:r>
                        <a:rPr kumimoji="1"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85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5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+8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8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5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3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0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i="1" dirty="0">
                          <a:latin typeface="Cambria Math" charset="0"/>
                        </a:rPr>
                        <m:t>=9</m:t>
                      </m:r>
                      <m:r>
                        <a:rPr kumimoji="1" lang="en-US" altLang="zh-CN" b="0" i="1" dirty="0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623" t="-2058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928426"/>
              </p:ext>
            </p:extLst>
          </p:nvPr>
        </p:nvGraphicFramePr>
        <p:xfrm>
          <a:off x="2031999" y="3259614"/>
          <a:ext cx="812800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数学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92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97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96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98</a:t>
                      </a:r>
                      <a:endParaRPr lang="zh-CN" altLang="en-US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物理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88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90</a:t>
                      </a:r>
                      <a:endParaRPr lang="zh-CN" altLang="en-US" sz="1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127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数，物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90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×85+92×95+85×88+97×95+96×93+98×90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=8472.17</m:t>
                      </m:r>
                    </m:oMath>
                  </m:oMathPara>
                </a14:m>
                <a:endParaRPr kumimoji="1" lang="en-US" altLang="zh-CN" dirty="0" smtClean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 smtClean="0"/>
                  <a:t>两个变量的协方差：</a:t>
                </a:r>
                <a:endParaRPr kumimoji="1"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𝐶𝑜𝑣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数，</m:t>
                          </m:r>
                          <m:r>
                            <a:rPr kumimoji="1" lang="zh-CN" altLang="en-US" i="1" smtClean="0">
                              <a:latin typeface="Cambria Math" charset="0"/>
                            </a:rPr>
                            <m:t>物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charset="0"/>
                            </a:rPr>
                            <m:t>数，物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数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物</m:t>
                          </m:r>
                        </m:e>
                      </m:d>
                    </m:oMath>
                  </m:oMathPara>
                </a14:m>
                <a:endParaRPr kumimoji="1" lang="en-US" altLang="zh-CN" b="0" dirty="0" smtClean="0"/>
              </a:p>
              <a:p>
                <a:pPr marL="0" indent="0">
                  <a:buNone/>
                </a:pPr>
                <a:r>
                  <a:rPr kumimoji="1" lang="zh-CN" altLang="en-US" b="0" dirty="0" smtClean="0"/>
                  <a:t> </a:t>
                </a:r>
                <a:r>
                  <a:rPr kumimoji="1" lang="en-US" altLang="zh-CN" b="0" dirty="0" smtClean="0"/>
                  <a:t>			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=8472.17−93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×91=9.17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60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什么是图？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图片？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地图？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相片？</a:t>
            </a:r>
            <a:endParaRPr kumimoji="1" lang="en-US" altLang="zh-CN" dirty="0" smtClean="0"/>
          </a:p>
          <a:p>
            <a:pPr lvl="1"/>
            <a:r>
              <a:rPr kumimoji="1" lang="mr-IN" altLang="zh-CN" dirty="0" smtClean="0"/>
              <a:t>……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84" y="259461"/>
            <a:ext cx="5277292" cy="31323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860" y="3584448"/>
            <a:ext cx="475156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什么是图？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>
                <a:solidFill>
                  <a:srgbClr val="FF0000"/>
                </a:solidFill>
              </a:rPr>
              <a:t>由顶点和边构成的网络结构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" y="3128946"/>
            <a:ext cx="5645404" cy="37290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8"/>
          <a:stretch/>
        </p:blipFill>
        <p:spPr>
          <a:xfrm>
            <a:off x="6096000" y="233363"/>
            <a:ext cx="560832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34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为什么会有图论？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Key:</a:t>
            </a:r>
            <a:r>
              <a:rPr kumimoji="1" lang="zh-CN" altLang="en-US" dirty="0" smtClean="0"/>
              <a:t> 哥尼斯堡七桥问题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719"/>
            <a:ext cx="5825030" cy="46600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99" y="2834798"/>
            <a:ext cx="4937361" cy="39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03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图的构成：顶点，边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有向图与无向图</a:t>
            </a:r>
            <a:endParaRPr kumimoji="1" lang="en-US" altLang="zh-CN" dirty="0" smtClean="0"/>
          </a:p>
          <a:p>
            <a:r>
              <a:rPr kumimoji="1" lang="zh-CN" altLang="en-US" dirty="0" smtClean="0"/>
              <a:t>图的同构</a:t>
            </a:r>
            <a:endParaRPr kumimoji="1" lang="en-US" altLang="zh-CN" dirty="0" smtClean="0"/>
          </a:p>
          <a:p>
            <a:r>
              <a:rPr kumimoji="1" lang="zh-CN" altLang="en-US" dirty="0" smtClean="0"/>
              <a:t>边的权重</a:t>
            </a:r>
            <a:endParaRPr kumimoji="1" lang="en-US" altLang="zh-CN" dirty="0" smtClean="0"/>
          </a:p>
          <a:p>
            <a:r>
              <a:rPr kumimoji="1" lang="zh-CN" altLang="en-US" dirty="0" smtClean="0"/>
              <a:t>环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8"/>
          <a:stretch/>
        </p:blipFill>
        <p:spPr>
          <a:xfrm>
            <a:off x="6096000" y="233363"/>
            <a:ext cx="560832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04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有什么关系？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最短路径搜索</a:t>
            </a:r>
            <a:endParaRPr kumimoji="1" lang="en-US" altLang="zh-CN" dirty="0" smtClean="0"/>
          </a:p>
          <a:p>
            <a:r>
              <a:rPr kumimoji="1" lang="zh-CN" altLang="en-US" dirty="0" smtClean="0"/>
              <a:t>推荐系统</a:t>
            </a:r>
            <a:endParaRPr kumimoji="1" lang="en-US" altLang="zh-CN" dirty="0" smtClean="0"/>
          </a:p>
          <a:p>
            <a:r>
              <a:rPr kumimoji="1" lang="zh-CN" altLang="en-US" smtClean="0"/>
              <a:t>社交网络分析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5523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数学如何运用于</a:t>
            </a:r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导数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反向传播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r>
              <a:rPr kumimoji="1" lang="zh-CN" altLang="en-US" dirty="0" smtClean="0"/>
              <a:t>矩阵</a:t>
            </a:r>
            <a:r>
              <a:rPr kumimoji="1" lang="en-US" altLang="zh-CN" dirty="0" smtClean="0"/>
              <a:t>——AI</a:t>
            </a:r>
            <a:r>
              <a:rPr kumimoji="1" lang="zh-CN" altLang="en-US" dirty="0" smtClean="0"/>
              <a:t>模型的基本数据及参数结构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r>
              <a:rPr kumimoji="1" lang="zh-CN" altLang="en-US" dirty="0" smtClean="0"/>
              <a:t>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统计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贝叶斯分类，最大似然估计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r>
              <a:rPr kumimoji="1" lang="zh-CN" altLang="en-US" dirty="0" smtClean="0"/>
              <a:t>图论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概率图模型（贝叶斯网络，马尔科夫网络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…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更多</a:t>
            </a:r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445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计算机可以做什么？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1153">
            <a:off x="6209992" y="4737812"/>
            <a:ext cx="3286386" cy="20375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8" r="16900"/>
          <a:stretch/>
        </p:blipFill>
        <p:spPr>
          <a:xfrm>
            <a:off x="4491631" y="2849167"/>
            <a:ext cx="2058394" cy="17887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70">
            <a:off x="7688420" y="2752325"/>
            <a:ext cx="2832068" cy="19824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r="12871"/>
          <a:stretch/>
        </p:blipFill>
        <p:spPr>
          <a:xfrm rot="377322">
            <a:off x="255270" y="1418190"/>
            <a:ext cx="3186510" cy="24295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732">
            <a:off x="7028431" y="304134"/>
            <a:ext cx="3118148" cy="20462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1221">
            <a:off x="636606" y="4517466"/>
            <a:ext cx="3326515" cy="2478253"/>
          </a:xfrm>
          <a:prstGeom prst="rect">
            <a:avLst/>
          </a:prstGeom>
        </p:spPr>
      </p:pic>
      <p:cxnSp>
        <p:nvCxnSpPr>
          <p:cNvPr id="13" name="直线箭头连接符 12"/>
          <p:cNvCxnSpPr/>
          <p:nvPr/>
        </p:nvCxnSpPr>
        <p:spPr>
          <a:xfrm flipH="1" flipV="1">
            <a:off x="3554730" y="2948941"/>
            <a:ext cx="879931" cy="650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5563199" y="4698443"/>
            <a:ext cx="543071" cy="1199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6606995" y="3446374"/>
            <a:ext cx="1000606" cy="1526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5726430" y="1600052"/>
            <a:ext cx="1255713" cy="1188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>
            <a:off x="3989514" y="4698443"/>
            <a:ext cx="1059180" cy="8496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901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计算机怎样做到的？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1153">
            <a:off x="6209992" y="4737812"/>
            <a:ext cx="3286386" cy="20375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31" y="2880211"/>
            <a:ext cx="2058394" cy="17253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70">
            <a:off x="7688420" y="2752325"/>
            <a:ext cx="2832068" cy="19824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r="12871"/>
          <a:stretch/>
        </p:blipFill>
        <p:spPr>
          <a:xfrm rot="377322">
            <a:off x="255270" y="1418190"/>
            <a:ext cx="3186510" cy="24295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732">
            <a:off x="7028431" y="304134"/>
            <a:ext cx="3118148" cy="20462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1221">
            <a:off x="636606" y="4517466"/>
            <a:ext cx="3326515" cy="2478253"/>
          </a:xfrm>
          <a:prstGeom prst="rect">
            <a:avLst/>
          </a:prstGeom>
        </p:spPr>
      </p:pic>
      <p:cxnSp>
        <p:nvCxnSpPr>
          <p:cNvPr id="13" name="直线箭头连接符 12"/>
          <p:cNvCxnSpPr/>
          <p:nvPr/>
        </p:nvCxnSpPr>
        <p:spPr>
          <a:xfrm flipH="1" flipV="1">
            <a:off x="3554730" y="2948941"/>
            <a:ext cx="879931" cy="650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5563199" y="4698443"/>
            <a:ext cx="543071" cy="1199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6606995" y="3446374"/>
            <a:ext cx="1000606" cy="1526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5726430" y="1600052"/>
            <a:ext cx="1255713" cy="1188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>
            <a:off x="3989514" y="4698443"/>
            <a:ext cx="1059180" cy="8496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04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3282</TotalTime>
  <Words>2319</Words>
  <Application>Microsoft Macintosh PowerPoint</Application>
  <PresentationFormat>宽屏</PresentationFormat>
  <Paragraphs>534</Paragraphs>
  <Slides>77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2" baseType="lpstr">
      <vt:lpstr>Calibri</vt:lpstr>
      <vt:lpstr>Calibri Light</vt:lpstr>
      <vt:lpstr>Cambria Math</vt:lpstr>
      <vt:lpstr>Arial</vt:lpstr>
      <vt:lpstr>Office 主题​​</vt:lpstr>
      <vt:lpstr>人工智能数学基础 </vt:lpstr>
      <vt:lpstr>第一节 导论</vt:lpstr>
      <vt:lpstr>为什么需要数学？</vt:lpstr>
      <vt:lpstr>为什么需要数学？</vt:lpstr>
      <vt:lpstr>人类如何表示数字？</vt:lpstr>
      <vt:lpstr>人类如何表示数字？</vt:lpstr>
      <vt:lpstr>人类如何表示数字</vt:lpstr>
      <vt:lpstr>计算机可以做什么？</vt:lpstr>
      <vt:lpstr>计算机怎样做到的？</vt:lpstr>
      <vt:lpstr>0和1如何去做运算？</vt:lpstr>
      <vt:lpstr>二进制与十进制的转换</vt:lpstr>
      <vt:lpstr>计算机如何处理二进制数据？</vt:lpstr>
      <vt:lpstr>计算机并非无所不能</vt:lpstr>
      <vt:lpstr>计算机为何会产生理论上的误差？</vt:lpstr>
      <vt:lpstr>计算机为何会产生理论上的误差？</vt:lpstr>
      <vt:lpstr>计算机为何会产生理论上的误差？</vt:lpstr>
      <vt:lpstr>如何看待这个误差？</vt:lpstr>
      <vt:lpstr>人工智能如何运转？</vt:lpstr>
      <vt:lpstr>人工智能需要什么数学知识？</vt:lpstr>
      <vt:lpstr>函数</vt:lpstr>
      <vt:lpstr>函数</vt:lpstr>
      <vt:lpstr>导数（一元函数）</vt:lpstr>
      <vt:lpstr>导数与微分（一元函数）</vt:lpstr>
      <vt:lpstr>导数（一元函数）</vt:lpstr>
      <vt:lpstr>导数（一元函数）</vt:lpstr>
      <vt:lpstr>导数（一元函数）</vt:lpstr>
      <vt:lpstr>导数（一元函数）</vt:lpstr>
      <vt:lpstr>偏导数（多元函数）</vt:lpstr>
      <vt:lpstr>偏导数（多元函数）</vt:lpstr>
      <vt:lpstr>线性代数</vt:lpstr>
      <vt:lpstr>线性代数</vt:lpstr>
      <vt:lpstr>线性代数</vt:lpstr>
      <vt:lpstr>线性代数</vt:lpstr>
      <vt:lpstr>线性代数</vt:lpstr>
      <vt:lpstr>线性代数</vt:lpstr>
      <vt:lpstr>线性代数</vt:lpstr>
      <vt:lpstr>线性代数</vt:lpstr>
      <vt:lpstr>线性代数</vt:lpstr>
      <vt:lpstr>线性代数</vt:lpstr>
      <vt:lpstr>线性代数</vt:lpstr>
      <vt:lpstr>线性代数</vt:lpstr>
      <vt:lpstr>线性代数</vt:lpstr>
      <vt:lpstr>线性代数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概率&amp;统计</vt:lpstr>
      <vt:lpstr>图论</vt:lpstr>
      <vt:lpstr>图论</vt:lpstr>
      <vt:lpstr>图论</vt:lpstr>
      <vt:lpstr>图论</vt:lpstr>
      <vt:lpstr>图论</vt:lpstr>
      <vt:lpstr>总结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Microsoft Office 用户</cp:lastModifiedBy>
  <cp:revision>174</cp:revision>
  <dcterms:created xsi:type="dcterms:W3CDTF">2019-08-30T07:45:14Z</dcterms:created>
  <dcterms:modified xsi:type="dcterms:W3CDTF">2019-12-29T09:33:03Z</dcterms:modified>
</cp:coreProperties>
</file>